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1" r:id="rId6"/>
    <p:sldId id="262" r:id="rId7"/>
    <p:sldId id="263" r:id="rId8"/>
    <p:sldId id="264" r:id="rId9"/>
    <p:sldId id="265" r:id="rId10"/>
    <p:sldId id="266" r:id="rId11"/>
    <p:sldId id="268" r:id="rId12"/>
    <p:sldId id="269" r:id="rId13"/>
    <p:sldId id="270" r:id="rId14"/>
    <p:sldId id="271" r:id="rId15"/>
    <p:sldId id="272" r:id="rId16"/>
    <p:sldId id="273" r:id="rId17"/>
    <p:sldId id="294" r:id="rId18"/>
    <p:sldId id="274" r:id="rId19"/>
    <p:sldId id="275" r:id="rId20"/>
    <p:sldId id="295" r:id="rId21"/>
    <p:sldId id="296" r:id="rId22"/>
    <p:sldId id="297" r:id="rId23"/>
    <p:sldId id="276" r:id="rId24"/>
    <p:sldId id="277" r:id="rId25"/>
    <p:sldId id="298" r:id="rId26"/>
    <p:sldId id="278" r:id="rId27"/>
    <p:sldId id="279" r:id="rId28"/>
    <p:sldId id="280" r:id="rId29"/>
    <p:sldId id="281" r:id="rId30"/>
    <p:sldId id="282"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8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748734-A5D3-4A25-B784-8ECAAD2339F7}" type="datetimeFigureOut">
              <a:rPr lang="en-GB" smtClean="0"/>
              <a:t>19/11/2012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7AD67B-407F-4649-B3D0-820A457887AC}" type="slidenum">
              <a:rPr lang="en-GB" smtClean="0"/>
              <a:t>‹#›</a:t>
            </a:fld>
            <a:endParaRPr lang="en-GB"/>
          </a:p>
        </p:txBody>
      </p:sp>
    </p:spTree>
    <p:extLst>
      <p:ext uri="{BB962C8B-B14F-4D97-AF65-F5344CB8AC3E}">
        <p14:creationId xmlns:p14="http://schemas.microsoft.com/office/powerpoint/2010/main" val="47834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37AD67B-407F-4649-B3D0-820A457887AC}" type="slidenum">
              <a:rPr lang="en-GB" smtClean="0"/>
              <a:t>2</a:t>
            </a:fld>
            <a:endParaRPr lang="en-GB"/>
          </a:p>
        </p:txBody>
      </p:sp>
    </p:spTree>
    <p:extLst>
      <p:ext uri="{BB962C8B-B14F-4D97-AF65-F5344CB8AC3E}">
        <p14:creationId xmlns:p14="http://schemas.microsoft.com/office/powerpoint/2010/main" val="2939561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1DE65D6-9A1E-4055-A4DB-83F37A955C0D}" type="datetimeFigureOut">
              <a:rPr lang="en-GB" smtClean="0"/>
              <a:t>19/11/2012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00047-1050-4C53-9C6C-379DC15ACBC0}" type="slidenum">
              <a:rPr lang="en-GB" smtClean="0"/>
              <a:t>‹#›</a:t>
            </a:fld>
            <a:endParaRPr lang="en-GB"/>
          </a:p>
        </p:txBody>
      </p:sp>
    </p:spTree>
    <p:extLst>
      <p:ext uri="{BB962C8B-B14F-4D97-AF65-F5344CB8AC3E}">
        <p14:creationId xmlns:p14="http://schemas.microsoft.com/office/powerpoint/2010/main" val="166756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DE65D6-9A1E-4055-A4DB-83F37A955C0D}" type="datetimeFigureOut">
              <a:rPr lang="en-GB" smtClean="0"/>
              <a:t>19/11/2012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00047-1050-4C53-9C6C-379DC15ACBC0}" type="slidenum">
              <a:rPr lang="en-GB" smtClean="0"/>
              <a:t>‹#›</a:t>
            </a:fld>
            <a:endParaRPr lang="en-GB"/>
          </a:p>
        </p:txBody>
      </p:sp>
    </p:spTree>
    <p:extLst>
      <p:ext uri="{BB962C8B-B14F-4D97-AF65-F5344CB8AC3E}">
        <p14:creationId xmlns:p14="http://schemas.microsoft.com/office/powerpoint/2010/main" val="100909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DE65D6-9A1E-4055-A4DB-83F37A955C0D}" type="datetimeFigureOut">
              <a:rPr lang="en-GB" smtClean="0"/>
              <a:t>19/11/2012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00047-1050-4C53-9C6C-379DC15ACBC0}" type="slidenum">
              <a:rPr lang="en-GB" smtClean="0"/>
              <a:t>‹#›</a:t>
            </a:fld>
            <a:endParaRPr lang="en-GB"/>
          </a:p>
        </p:txBody>
      </p:sp>
    </p:spTree>
    <p:extLst>
      <p:ext uri="{BB962C8B-B14F-4D97-AF65-F5344CB8AC3E}">
        <p14:creationId xmlns:p14="http://schemas.microsoft.com/office/powerpoint/2010/main" val="140728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DE65D6-9A1E-4055-A4DB-83F37A955C0D}" type="datetimeFigureOut">
              <a:rPr lang="en-GB" smtClean="0"/>
              <a:t>19/11/2012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00047-1050-4C53-9C6C-379DC15ACBC0}" type="slidenum">
              <a:rPr lang="en-GB" smtClean="0"/>
              <a:t>‹#›</a:t>
            </a:fld>
            <a:endParaRPr lang="en-GB"/>
          </a:p>
        </p:txBody>
      </p:sp>
    </p:spTree>
    <p:extLst>
      <p:ext uri="{BB962C8B-B14F-4D97-AF65-F5344CB8AC3E}">
        <p14:creationId xmlns:p14="http://schemas.microsoft.com/office/powerpoint/2010/main" val="71781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DE65D6-9A1E-4055-A4DB-83F37A955C0D}" type="datetimeFigureOut">
              <a:rPr lang="en-GB" smtClean="0"/>
              <a:t>19/11/2012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00047-1050-4C53-9C6C-379DC15ACBC0}" type="slidenum">
              <a:rPr lang="en-GB" smtClean="0"/>
              <a:t>‹#›</a:t>
            </a:fld>
            <a:endParaRPr lang="en-GB"/>
          </a:p>
        </p:txBody>
      </p:sp>
    </p:spTree>
    <p:extLst>
      <p:ext uri="{BB962C8B-B14F-4D97-AF65-F5344CB8AC3E}">
        <p14:creationId xmlns:p14="http://schemas.microsoft.com/office/powerpoint/2010/main" val="327637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DE65D6-9A1E-4055-A4DB-83F37A955C0D}" type="datetimeFigureOut">
              <a:rPr lang="en-GB" smtClean="0"/>
              <a:t>19/11/2012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800047-1050-4C53-9C6C-379DC15ACBC0}" type="slidenum">
              <a:rPr lang="en-GB" smtClean="0"/>
              <a:t>‹#›</a:t>
            </a:fld>
            <a:endParaRPr lang="en-GB"/>
          </a:p>
        </p:txBody>
      </p:sp>
    </p:spTree>
    <p:extLst>
      <p:ext uri="{BB962C8B-B14F-4D97-AF65-F5344CB8AC3E}">
        <p14:creationId xmlns:p14="http://schemas.microsoft.com/office/powerpoint/2010/main" val="1619959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1DE65D6-9A1E-4055-A4DB-83F37A955C0D}" type="datetimeFigureOut">
              <a:rPr lang="en-GB" smtClean="0"/>
              <a:t>19/11/2012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800047-1050-4C53-9C6C-379DC15ACBC0}" type="slidenum">
              <a:rPr lang="en-GB" smtClean="0"/>
              <a:t>‹#›</a:t>
            </a:fld>
            <a:endParaRPr lang="en-GB"/>
          </a:p>
        </p:txBody>
      </p:sp>
    </p:spTree>
    <p:extLst>
      <p:ext uri="{BB962C8B-B14F-4D97-AF65-F5344CB8AC3E}">
        <p14:creationId xmlns:p14="http://schemas.microsoft.com/office/powerpoint/2010/main" val="360673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1DE65D6-9A1E-4055-A4DB-83F37A955C0D}" type="datetimeFigureOut">
              <a:rPr lang="en-GB" smtClean="0"/>
              <a:t>19/11/2012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800047-1050-4C53-9C6C-379DC15ACBC0}" type="slidenum">
              <a:rPr lang="en-GB" smtClean="0"/>
              <a:t>‹#›</a:t>
            </a:fld>
            <a:endParaRPr lang="en-GB"/>
          </a:p>
        </p:txBody>
      </p:sp>
    </p:spTree>
    <p:extLst>
      <p:ext uri="{BB962C8B-B14F-4D97-AF65-F5344CB8AC3E}">
        <p14:creationId xmlns:p14="http://schemas.microsoft.com/office/powerpoint/2010/main" val="213933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E65D6-9A1E-4055-A4DB-83F37A955C0D}" type="datetimeFigureOut">
              <a:rPr lang="en-GB" smtClean="0"/>
              <a:t>19/11/2012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800047-1050-4C53-9C6C-379DC15ACBC0}" type="slidenum">
              <a:rPr lang="en-GB" smtClean="0"/>
              <a:t>‹#›</a:t>
            </a:fld>
            <a:endParaRPr lang="en-GB"/>
          </a:p>
        </p:txBody>
      </p:sp>
    </p:spTree>
    <p:extLst>
      <p:ext uri="{BB962C8B-B14F-4D97-AF65-F5344CB8AC3E}">
        <p14:creationId xmlns:p14="http://schemas.microsoft.com/office/powerpoint/2010/main" val="405202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E65D6-9A1E-4055-A4DB-83F37A955C0D}" type="datetimeFigureOut">
              <a:rPr lang="en-GB" smtClean="0"/>
              <a:t>19/11/2012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800047-1050-4C53-9C6C-379DC15ACBC0}" type="slidenum">
              <a:rPr lang="en-GB" smtClean="0"/>
              <a:t>‹#›</a:t>
            </a:fld>
            <a:endParaRPr lang="en-GB"/>
          </a:p>
        </p:txBody>
      </p:sp>
    </p:spTree>
    <p:extLst>
      <p:ext uri="{BB962C8B-B14F-4D97-AF65-F5344CB8AC3E}">
        <p14:creationId xmlns:p14="http://schemas.microsoft.com/office/powerpoint/2010/main" val="182417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E65D6-9A1E-4055-A4DB-83F37A955C0D}" type="datetimeFigureOut">
              <a:rPr lang="en-GB" smtClean="0"/>
              <a:t>19/11/2012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800047-1050-4C53-9C6C-379DC15ACBC0}" type="slidenum">
              <a:rPr lang="en-GB" smtClean="0"/>
              <a:t>‹#›</a:t>
            </a:fld>
            <a:endParaRPr lang="en-GB"/>
          </a:p>
        </p:txBody>
      </p:sp>
    </p:spTree>
    <p:extLst>
      <p:ext uri="{BB962C8B-B14F-4D97-AF65-F5344CB8AC3E}">
        <p14:creationId xmlns:p14="http://schemas.microsoft.com/office/powerpoint/2010/main" val="421010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E65D6-9A1E-4055-A4DB-83F37A955C0D}" type="datetimeFigureOut">
              <a:rPr lang="en-GB" smtClean="0"/>
              <a:t>19/11/2012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00047-1050-4C53-9C6C-379DC15ACBC0}" type="slidenum">
              <a:rPr lang="en-GB" smtClean="0"/>
              <a:t>‹#›</a:t>
            </a:fld>
            <a:endParaRPr lang="en-GB"/>
          </a:p>
        </p:txBody>
      </p:sp>
    </p:spTree>
    <p:extLst>
      <p:ext uri="{BB962C8B-B14F-4D97-AF65-F5344CB8AC3E}">
        <p14:creationId xmlns:p14="http://schemas.microsoft.com/office/powerpoint/2010/main" val="4010907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611" y="692697"/>
            <a:ext cx="7772400" cy="1296144"/>
          </a:xfrm>
        </p:spPr>
        <p:txBody>
          <a:bodyPr>
            <a:noAutofit/>
          </a:bodyPr>
          <a:lstStyle/>
          <a:p>
            <a:pPr algn="l"/>
            <a:r>
              <a:rPr lang="en-US" sz="1600" b="1" dirty="0" smtClean="0"/>
              <a:t>Diyala University                                                                                  </a:t>
            </a:r>
            <a:br>
              <a:rPr lang="en-US" sz="1600" b="1" dirty="0" smtClean="0"/>
            </a:br>
            <a:r>
              <a:rPr lang="en-US" sz="1600" b="1" dirty="0" smtClean="0"/>
              <a:t>College of Engineering                                                                               Fourth Year 2012/2013</a:t>
            </a:r>
            <a:br>
              <a:rPr lang="en-US" sz="1600" b="1" dirty="0" smtClean="0"/>
            </a:br>
            <a:r>
              <a:rPr lang="en-US" sz="1600" b="1" dirty="0" smtClean="0"/>
              <a:t>Computer &amp; Software </a:t>
            </a:r>
            <a:br>
              <a:rPr lang="en-US" sz="1600" b="1" dirty="0" smtClean="0"/>
            </a:br>
            <a:r>
              <a:rPr lang="en-US" sz="1600" b="1" dirty="0" smtClean="0"/>
              <a:t>Engineering Department</a:t>
            </a:r>
            <a:r>
              <a:rPr lang="en-US" sz="1600" dirty="0" smtClean="0"/>
              <a:t/>
            </a:r>
            <a:br>
              <a:rPr lang="en-US" sz="1600" dirty="0" smtClean="0"/>
            </a:br>
            <a:r>
              <a:rPr lang="en-US" sz="1600" dirty="0" smtClean="0"/>
              <a:t/>
            </a:r>
            <a:br>
              <a:rPr lang="en-US" sz="1600" dirty="0" smtClean="0"/>
            </a:br>
            <a:endParaRPr lang="en-GB" sz="1600" dirty="0"/>
          </a:p>
        </p:txBody>
      </p:sp>
      <p:sp>
        <p:nvSpPr>
          <p:cNvPr id="3" name="Subtitle 2"/>
          <p:cNvSpPr>
            <a:spLocks noGrp="1"/>
          </p:cNvSpPr>
          <p:nvPr>
            <p:ph type="subTitle" idx="1"/>
          </p:nvPr>
        </p:nvSpPr>
        <p:spPr>
          <a:xfrm>
            <a:off x="335038" y="2177480"/>
            <a:ext cx="8784976" cy="4680520"/>
          </a:xfrm>
        </p:spPr>
        <p:txBody>
          <a:bodyPr>
            <a:normAutofit fontScale="92500" lnSpcReduction="20000"/>
          </a:bodyPr>
          <a:lstStyle/>
          <a:p>
            <a:r>
              <a:rPr lang="en-US" sz="5700" b="1" dirty="0" smtClean="0">
                <a:solidFill>
                  <a:schemeClr val="tx1"/>
                </a:solidFill>
              </a:rPr>
              <a:t>Advanced Encryption Standard (AES)</a:t>
            </a:r>
          </a:p>
          <a:p>
            <a:endParaRPr lang="en-US" sz="5600" b="1" dirty="0" smtClean="0">
              <a:solidFill>
                <a:schemeClr val="tx1"/>
              </a:solidFill>
            </a:endParaRPr>
          </a:p>
          <a:p>
            <a:r>
              <a:rPr lang="en-US" sz="5600" b="1" dirty="0" smtClean="0">
                <a:solidFill>
                  <a:schemeClr val="tx1"/>
                </a:solidFill>
              </a:rPr>
              <a:t>Chapter2: Part4</a:t>
            </a:r>
          </a:p>
          <a:p>
            <a:endParaRPr lang="en-US" sz="4500" b="1" dirty="0" smtClean="0">
              <a:solidFill>
                <a:schemeClr val="tx1"/>
              </a:solidFill>
            </a:endParaRPr>
          </a:p>
          <a:p>
            <a:r>
              <a:rPr lang="en-US" sz="3000" b="1" dirty="0" smtClean="0">
                <a:solidFill>
                  <a:schemeClr val="tx1"/>
                </a:solidFill>
              </a:rPr>
              <a:t>PRESENTED BY </a:t>
            </a:r>
          </a:p>
          <a:p>
            <a:r>
              <a:rPr lang="en-US" sz="3000" b="1" dirty="0" smtClean="0">
                <a:solidFill>
                  <a:schemeClr val="tx1"/>
                </a:solidFill>
              </a:rPr>
              <a:t>DR. ALI J. ABBOUD</a:t>
            </a:r>
            <a:endParaRPr lang="en-GB" sz="30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671" y="476672"/>
            <a:ext cx="1570985" cy="1182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6581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B5F4B559-E731-45A8-BF9C-21557CEA7729}" type="slidenum">
              <a:rPr lang="en-US"/>
              <a:pPr>
                <a:defRPr/>
              </a:pPr>
              <a:t>10</a:t>
            </a:fld>
            <a:endParaRPr lang="en-US"/>
          </a:p>
        </p:txBody>
      </p:sp>
      <p:sp>
        <p:nvSpPr>
          <p:cNvPr id="2" name="Rectangle 1"/>
          <p:cNvSpPr/>
          <p:nvPr/>
        </p:nvSpPr>
        <p:spPr>
          <a:xfrm>
            <a:off x="467544" y="260646"/>
            <a:ext cx="5391797" cy="584775"/>
          </a:xfrm>
          <a:prstGeom prst="rect">
            <a:avLst/>
          </a:prstGeom>
        </p:spPr>
        <p:txBody>
          <a:bodyPr wrap="none">
            <a:spAutoFit/>
          </a:bodyPr>
          <a:lstStyle/>
          <a:p>
            <a:pPr lvl="0" eaLnBrk="0" fontAlgn="base" hangingPunct="0">
              <a:spcBef>
                <a:spcPct val="0"/>
              </a:spcBef>
              <a:spcAft>
                <a:spcPct val="0"/>
              </a:spcAft>
            </a:pPr>
            <a:r>
              <a:rPr lang="en-US" sz="3200" b="1" dirty="0" smtClean="0">
                <a:solidFill>
                  <a:srgbClr val="000000"/>
                </a:solidFill>
                <a:effectLst>
                  <a:outerShdw blurRad="38100" dist="38100" dir="2700000" algn="tl">
                    <a:srgbClr val="C0C0C0"/>
                  </a:outerShdw>
                </a:effectLst>
                <a:latin typeface="Times" pitchFamily="18" charset="0"/>
              </a:rPr>
              <a:t>2.4.6  </a:t>
            </a:r>
            <a:r>
              <a:rPr lang="en-US" sz="3200" b="1" i="1" dirty="0" smtClean="0">
                <a:solidFill>
                  <a:srgbClr val="000000"/>
                </a:solidFill>
                <a:effectLst>
                  <a:outerShdw blurRad="38100" dist="38100" dir="2700000" algn="tl">
                    <a:srgbClr val="C0C0C0"/>
                  </a:outerShdw>
                </a:effectLst>
                <a:latin typeface="Times" pitchFamily="18" charset="0"/>
              </a:rPr>
              <a:t>TRANSFORMATIONS</a:t>
            </a:r>
            <a:endParaRPr lang="en-US" sz="3200" b="1" i="1" dirty="0">
              <a:solidFill>
                <a:srgbClr val="000000"/>
              </a:solidFill>
              <a:effectLst>
                <a:outerShdw blurRad="38100" dist="38100" dir="2700000" algn="tl">
                  <a:srgbClr val="C0C0C0"/>
                </a:outerShdw>
              </a:effectLst>
              <a:latin typeface="Times" pitchFamily="18" charset="0"/>
            </a:endParaRPr>
          </a:p>
        </p:txBody>
      </p:sp>
      <p:sp>
        <p:nvSpPr>
          <p:cNvPr id="3" name="Rectangle 2"/>
          <p:cNvSpPr/>
          <p:nvPr/>
        </p:nvSpPr>
        <p:spPr>
          <a:xfrm>
            <a:off x="467544" y="845421"/>
            <a:ext cx="8280920" cy="1877437"/>
          </a:xfrm>
          <a:prstGeom prst="rect">
            <a:avLst/>
          </a:prstGeom>
        </p:spPr>
        <p:txBody>
          <a:bodyPr wrap="square">
            <a:spAutoFit/>
          </a:bodyPr>
          <a:lstStyle/>
          <a:p>
            <a:pPr algn="just"/>
            <a:r>
              <a:rPr lang="en-US" i="1" dirty="0">
                <a:effectLst>
                  <a:outerShdw blurRad="38100" dist="38100" dir="2700000" algn="tl">
                    <a:srgbClr val="C0C0C0"/>
                  </a:outerShdw>
                </a:effectLst>
                <a:latin typeface="Times New Roman" pitchFamily="18" charset="0"/>
              </a:rPr>
              <a:t>To provide security, AES uses four types of transformations: </a:t>
            </a:r>
            <a:endParaRPr lang="en-US" i="1" dirty="0" smtClean="0">
              <a:effectLst>
                <a:outerShdw blurRad="38100" dist="38100" dir="2700000" algn="tl">
                  <a:srgbClr val="C0C0C0"/>
                </a:outerShdw>
              </a:effectLst>
              <a:latin typeface="Times New Roman" pitchFamily="18" charset="0"/>
            </a:endParaRPr>
          </a:p>
          <a:p>
            <a:pPr algn="just"/>
            <a:endParaRPr lang="en-US" i="1" dirty="0" smtClean="0">
              <a:effectLst>
                <a:outerShdw blurRad="38100" dist="38100" dir="2700000" algn="tl">
                  <a:srgbClr val="C0C0C0"/>
                </a:outerShdw>
              </a:effectLst>
              <a:latin typeface="Times New Roman" pitchFamily="18" charset="0"/>
            </a:endParaRPr>
          </a:p>
          <a:p>
            <a:r>
              <a:rPr lang="en-US" sz="2000" b="1" dirty="0" smtClean="0">
                <a:effectLst>
                  <a:outerShdw blurRad="38100" dist="38100" dir="2700000" algn="tl">
                    <a:srgbClr val="C0C0C0"/>
                  </a:outerShdw>
                </a:effectLst>
                <a:latin typeface="Times New Roman" pitchFamily="18" charset="0"/>
              </a:rPr>
              <a:t>1. Substitution </a:t>
            </a:r>
          </a:p>
          <a:p>
            <a:r>
              <a:rPr lang="en-US" sz="2000" b="1" dirty="0" smtClean="0">
                <a:effectLst>
                  <a:outerShdw blurRad="38100" dist="38100" dir="2700000" algn="tl">
                    <a:srgbClr val="C0C0C0"/>
                  </a:outerShdw>
                </a:effectLst>
                <a:latin typeface="Times New Roman" pitchFamily="18" charset="0"/>
              </a:rPr>
              <a:t>2. Permutation</a:t>
            </a:r>
          </a:p>
          <a:p>
            <a:r>
              <a:rPr lang="en-US" sz="2000" b="1" dirty="0" smtClean="0">
                <a:effectLst>
                  <a:outerShdw blurRad="38100" dist="38100" dir="2700000" algn="tl">
                    <a:srgbClr val="C0C0C0"/>
                  </a:outerShdw>
                </a:effectLst>
                <a:latin typeface="Times New Roman" pitchFamily="18" charset="0"/>
              </a:rPr>
              <a:t>3. Mixing </a:t>
            </a:r>
          </a:p>
          <a:p>
            <a:r>
              <a:rPr lang="en-US" sz="2000" b="1" dirty="0" smtClean="0">
                <a:effectLst>
                  <a:outerShdw blurRad="38100" dist="38100" dir="2700000" algn="tl">
                    <a:srgbClr val="C0C0C0"/>
                  </a:outerShdw>
                </a:effectLst>
                <a:latin typeface="Times New Roman" pitchFamily="18" charset="0"/>
              </a:rPr>
              <a:t>4. Key-Adding</a:t>
            </a:r>
            <a:r>
              <a:rPr lang="en-US" sz="2000" i="1" dirty="0" smtClean="0">
                <a:effectLst>
                  <a:outerShdw blurRad="38100" dist="38100" dir="2700000" algn="tl">
                    <a:srgbClr val="C0C0C0"/>
                  </a:outerShdw>
                </a:effectLst>
                <a:latin typeface="Times New Roman" pitchFamily="18" charset="0"/>
              </a:rPr>
              <a:t> </a:t>
            </a:r>
            <a:endParaRPr lang="en-US" sz="2000" i="1" dirty="0">
              <a:effectLst>
                <a:outerShdw blurRad="38100" dist="38100" dir="2700000" algn="tl">
                  <a:srgbClr val="C0C0C0"/>
                </a:outerShdw>
              </a:effectLst>
              <a:latin typeface="Times New Roman" pitchFamily="18" charset="0"/>
            </a:endParaRPr>
          </a:p>
        </p:txBody>
      </p:sp>
      <p:sp>
        <p:nvSpPr>
          <p:cNvPr id="5" name="Rectangle 4"/>
          <p:cNvSpPr/>
          <p:nvPr/>
        </p:nvSpPr>
        <p:spPr>
          <a:xfrm>
            <a:off x="571841" y="2766412"/>
            <a:ext cx="8280920" cy="369332"/>
          </a:xfrm>
          <a:prstGeom prst="rect">
            <a:avLst/>
          </a:prstGeom>
        </p:spPr>
        <p:txBody>
          <a:bodyPr wrap="square">
            <a:spAutoFit/>
          </a:bodyPr>
          <a:lstStyle/>
          <a:p>
            <a:r>
              <a:rPr lang="en-US" i="1" dirty="0">
                <a:effectLst>
                  <a:outerShdw blurRad="38100" dist="38100" dir="2700000" algn="tl">
                    <a:srgbClr val="C0C0C0"/>
                  </a:outerShdw>
                </a:effectLst>
                <a:latin typeface="Times New Roman" pitchFamily="18" charset="0"/>
              </a:rPr>
              <a:t>AES, like DES, uses substitution. AES uses two invertible transformations</a:t>
            </a:r>
            <a:endParaRPr lang="en-GB" dirty="0"/>
          </a:p>
        </p:txBody>
      </p:sp>
      <p:sp>
        <p:nvSpPr>
          <p:cNvPr id="6" name="Rectangle 5"/>
          <p:cNvSpPr/>
          <p:nvPr/>
        </p:nvSpPr>
        <p:spPr>
          <a:xfrm>
            <a:off x="571841" y="3313513"/>
            <a:ext cx="8206644" cy="923330"/>
          </a:xfrm>
          <a:prstGeom prst="rect">
            <a:avLst/>
          </a:prstGeom>
        </p:spPr>
        <p:txBody>
          <a:bodyPr wrap="square">
            <a:spAutoFit/>
          </a:bodyPr>
          <a:lstStyle/>
          <a:p>
            <a:pPr algn="just"/>
            <a:r>
              <a:rPr lang="en-US" i="1" dirty="0">
                <a:solidFill>
                  <a:schemeClr val="folHlink"/>
                </a:solidFill>
                <a:latin typeface="Times New Roman" pitchFamily="18" charset="0"/>
              </a:rPr>
              <a:t>SubBytes</a:t>
            </a:r>
          </a:p>
          <a:p>
            <a:pPr algn="just"/>
            <a:r>
              <a:rPr lang="en-US" i="1" dirty="0">
                <a:latin typeface="Times New Roman" pitchFamily="18" charset="0"/>
              </a:rPr>
              <a:t>The first transformation, SubBytes, is used at the encryption site. To substitute a byte, we interpret the byte as two hexadecimal digits.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41" y="4437112"/>
            <a:ext cx="75819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721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5C0472B-E55C-423D-A3B1-6703193403BC}" type="slidenum">
              <a:rPr lang="en-US"/>
              <a:pPr>
                <a:defRPr/>
              </a:pPr>
              <a:t>11</a:t>
            </a:fld>
            <a:endParaRPr lang="en-US"/>
          </a:p>
        </p:txBody>
      </p:sp>
      <p:sp>
        <p:nvSpPr>
          <p:cNvPr id="3" name="AutoShape 2" descr="mk:@MSITStore:F:\Lectures\ISC\0132390779.chm::/0132390779/images/fig02_02_alt.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p:cNvSpPr/>
          <p:nvPr/>
        </p:nvSpPr>
        <p:spPr>
          <a:xfrm>
            <a:off x="683568" y="263555"/>
            <a:ext cx="7992889" cy="646331"/>
          </a:xfrm>
          <a:prstGeom prst="rect">
            <a:avLst/>
          </a:prstGeom>
        </p:spPr>
        <p:txBody>
          <a:bodyPr wrap="square">
            <a:spAutoFit/>
          </a:bodyPr>
          <a:lstStyle/>
          <a:p>
            <a:r>
              <a:rPr lang="en-GB" sz="3600" b="1" dirty="0" smtClean="0"/>
              <a:t>2.4.6.1 </a:t>
            </a:r>
            <a:r>
              <a:rPr lang="en-GB" sz="3600" b="1" i="1" dirty="0" smtClean="0"/>
              <a:t>Substitution</a:t>
            </a:r>
            <a:endParaRPr lang="en-GB" sz="3600" b="1"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213"/>
            <a:ext cx="8136905" cy="43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073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algn="l"/>
            <a:r>
              <a:rPr lang="en-GB" sz="4000" b="1" dirty="0" smtClean="0"/>
              <a:t>2.4.6.1 </a:t>
            </a:r>
            <a:r>
              <a:rPr lang="en-US" sz="4000" b="1" i="1" dirty="0" smtClean="0"/>
              <a:t>AES </a:t>
            </a:r>
            <a:r>
              <a:rPr lang="en-US" sz="4000" b="1" i="1" dirty="0"/>
              <a:t>S-Box Lookup Table</a:t>
            </a:r>
            <a:endParaRPr lang="en-US" sz="4000" b="1" i="1" dirty="0" smtClean="0"/>
          </a:p>
        </p:txBody>
      </p:sp>
      <p:sp>
        <p:nvSpPr>
          <p:cNvPr id="5" name="Slide Number Placeholder 4"/>
          <p:cNvSpPr>
            <a:spLocks noGrp="1"/>
          </p:cNvSpPr>
          <p:nvPr>
            <p:ph type="sldNum" sz="quarter" idx="12"/>
          </p:nvPr>
        </p:nvSpPr>
        <p:spPr/>
        <p:txBody>
          <a:bodyPr/>
          <a:lstStyle/>
          <a:p>
            <a:pPr>
              <a:defRPr/>
            </a:pPr>
            <a:fld id="{77D6BD22-B310-4829-9745-7D1CCBE9EDB4}" type="slidenum">
              <a:rPr lang="en-US"/>
              <a:pPr>
                <a:defRPr/>
              </a:pPr>
              <a:t>12</a:t>
            </a:fld>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8280919"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090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98483" y="116632"/>
            <a:ext cx="8219256" cy="922114"/>
          </a:xfrm>
        </p:spPr>
        <p:txBody>
          <a:bodyPr>
            <a:normAutofit fontScale="90000"/>
          </a:bodyPr>
          <a:lstStyle/>
          <a:p>
            <a:pPr algn="l"/>
            <a:r>
              <a:rPr lang="en-GB" sz="4000" b="1" dirty="0" smtClean="0"/>
              <a:t>2.4.6.1 </a:t>
            </a:r>
            <a:r>
              <a:rPr lang="en-US" sz="4000" b="1" dirty="0" smtClean="0">
                <a:solidFill>
                  <a:srgbClr val="002060"/>
                </a:solidFill>
              </a:rPr>
              <a:t>AES Inverse S-Box </a:t>
            </a:r>
            <a:r>
              <a:rPr lang="en-US" sz="4000" b="1" dirty="0">
                <a:solidFill>
                  <a:srgbClr val="002060"/>
                </a:solidFill>
              </a:rPr>
              <a:t>Lookup Table</a:t>
            </a:r>
            <a:endParaRPr lang="en-US" sz="4000" b="1" dirty="0" smtClean="0">
              <a:solidFill>
                <a:srgbClr val="002060"/>
              </a:solidFill>
            </a:endParaRPr>
          </a:p>
        </p:txBody>
      </p:sp>
      <p:sp>
        <p:nvSpPr>
          <p:cNvPr id="5" name="Slide Number Placeholder 4"/>
          <p:cNvSpPr>
            <a:spLocks noGrp="1"/>
          </p:cNvSpPr>
          <p:nvPr>
            <p:ph type="sldNum" sz="quarter" idx="12"/>
          </p:nvPr>
        </p:nvSpPr>
        <p:spPr/>
        <p:txBody>
          <a:bodyPr/>
          <a:lstStyle/>
          <a:p>
            <a:pPr>
              <a:defRPr/>
            </a:pPr>
            <a:fld id="{3FAE3A53-E449-4E6C-9C6D-D17EDCBC3CFD}" type="slidenum">
              <a:rPr lang="en-US"/>
              <a:pPr>
                <a:defRPr/>
              </a:pPr>
              <a:t>13</a:t>
            </a:fld>
            <a:endParaRPr lang="en-US"/>
          </a:p>
        </p:txBody>
      </p:sp>
      <p:sp>
        <p:nvSpPr>
          <p:cNvPr id="6" name="Title 1"/>
          <p:cNvSpPr txBox="1">
            <a:spLocks/>
          </p:cNvSpPr>
          <p:nvPr/>
        </p:nvSpPr>
        <p:spPr>
          <a:xfrm>
            <a:off x="467544" y="260648"/>
            <a:ext cx="8219256" cy="1138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4000" b="1" dirty="0" smtClean="0">
              <a:solidFill>
                <a:srgbClr val="002060"/>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4" y="980728"/>
            <a:ext cx="8588821" cy="525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014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CC9BA29-2C93-4DA5-ADF8-83B8BAB0E849}" type="slidenum">
              <a:rPr lang="en-US"/>
              <a:pPr>
                <a:defRPr/>
              </a:pPr>
              <a:t>14</a:t>
            </a:fld>
            <a:endParaRPr lang="en-US"/>
          </a:p>
        </p:txBody>
      </p:sp>
      <p:sp>
        <p:nvSpPr>
          <p:cNvPr id="2" name="Rectangle 1"/>
          <p:cNvSpPr/>
          <p:nvPr/>
        </p:nvSpPr>
        <p:spPr>
          <a:xfrm>
            <a:off x="899592" y="1268760"/>
            <a:ext cx="7920880" cy="1200329"/>
          </a:xfrm>
          <a:prstGeom prst="rect">
            <a:avLst/>
          </a:prstGeom>
        </p:spPr>
        <p:txBody>
          <a:bodyPr wrap="square">
            <a:spAutoFit/>
          </a:bodyPr>
          <a:lstStyle/>
          <a:p>
            <a:pPr algn="just"/>
            <a:r>
              <a:rPr lang="en-US" dirty="0">
                <a:effectLst>
                  <a:outerShdw blurRad="38100" dist="38100" dir="2700000" algn="tl">
                    <a:srgbClr val="C0C0C0"/>
                  </a:outerShdw>
                </a:effectLst>
                <a:latin typeface="Times New Roman" pitchFamily="18" charset="0"/>
              </a:rPr>
              <a:t>Figure </a:t>
            </a:r>
            <a:r>
              <a:rPr lang="en-US" dirty="0" smtClean="0">
                <a:effectLst>
                  <a:outerShdw blurRad="38100" dist="38100" dir="2700000" algn="tl">
                    <a:srgbClr val="C0C0C0"/>
                  </a:outerShdw>
                </a:effectLst>
                <a:latin typeface="Times New Roman" pitchFamily="18" charset="0"/>
              </a:rPr>
              <a:t>below </a:t>
            </a:r>
            <a:r>
              <a:rPr lang="en-US" dirty="0">
                <a:effectLst>
                  <a:outerShdw blurRad="38100" dist="38100" dir="2700000" algn="tl">
                    <a:srgbClr val="C0C0C0"/>
                  </a:outerShdw>
                </a:effectLst>
                <a:latin typeface="Times New Roman" pitchFamily="18" charset="0"/>
              </a:rPr>
              <a:t>shows how a state is transformed using the SubBytes transformation. The figure also shows that the InvSubBytes transformation creates the original one. Note that if the two bytes have the same values, their transformation is also the same.</a:t>
            </a:r>
          </a:p>
        </p:txBody>
      </p:sp>
      <p:sp>
        <p:nvSpPr>
          <p:cNvPr id="3" name="Rectangle 2"/>
          <p:cNvSpPr/>
          <p:nvPr/>
        </p:nvSpPr>
        <p:spPr>
          <a:xfrm>
            <a:off x="323528" y="548680"/>
            <a:ext cx="7776864" cy="584775"/>
          </a:xfrm>
          <a:prstGeom prst="rect">
            <a:avLst/>
          </a:prstGeom>
        </p:spPr>
        <p:txBody>
          <a:bodyPr wrap="square">
            <a:spAutoFit/>
          </a:bodyPr>
          <a:lstStyle/>
          <a:p>
            <a:pPr lvl="0">
              <a:defRPr/>
            </a:pPr>
            <a:r>
              <a:rPr lang="en-GB" sz="3200" b="1" dirty="0"/>
              <a:t>2.4.6.1 </a:t>
            </a:r>
            <a:r>
              <a:rPr lang="en-US" sz="3200" b="1" kern="0" dirty="0" smtClean="0">
                <a:solidFill>
                  <a:srgbClr val="000000"/>
                </a:solidFill>
                <a:latin typeface="Times New Roman" pitchFamily="18" charset="0"/>
              </a:rPr>
              <a:t>Example</a:t>
            </a:r>
            <a:r>
              <a:rPr lang="en-US" sz="3200" b="1" kern="0" dirty="0">
                <a:solidFill>
                  <a:srgbClr val="000000"/>
                </a:solidFill>
                <a:latin typeface="Times New Roman" pitchFamily="18" charset="0"/>
              </a:rPr>
              <a:t>:</a:t>
            </a:r>
            <a:r>
              <a:rPr lang="en-US" sz="3200" b="1" i="1" kern="0" dirty="0">
                <a:solidFill>
                  <a:srgbClr val="000000"/>
                </a:solidFill>
                <a:latin typeface="Times New Roman" pitchFamily="18" charset="0"/>
              </a:rPr>
              <a:t> </a:t>
            </a:r>
            <a:r>
              <a:rPr lang="en-US" sz="3200" b="1" dirty="0" smtClean="0">
                <a:latin typeface="Times New Roman" pitchFamily="18" charset="0"/>
              </a:rPr>
              <a:t>Substitution</a:t>
            </a:r>
            <a:endParaRPr lang="en-GB" sz="3200" b="1" kern="0" dirty="0">
              <a:solidFill>
                <a:sysClr val="windowText" lastClr="00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124" y="2780928"/>
            <a:ext cx="754380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69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9079F02-D394-4823-8BF9-F0D245863791}" type="slidenum">
              <a:rPr lang="en-US"/>
              <a:pPr>
                <a:defRPr/>
              </a:pPr>
              <a:t>15</a:t>
            </a:fld>
            <a:endParaRPr lang="en-US"/>
          </a:p>
        </p:txBody>
      </p:sp>
      <p:sp>
        <p:nvSpPr>
          <p:cNvPr id="2" name="Rectangle 1"/>
          <p:cNvSpPr/>
          <p:nvPr/>
        </p:nvSpPr>
        <p:spPr>
          <a:xfrm>
            <a:off x="827584" y="1196752"/>
            <a:ext cx="7920880" cy="369332"/>
          </a:xfrm>
          <a:prstGeom prst="rect">
            <a:avLst/>
          </a:prstGeom>
        </p:spPr>
        <p:txBody>
          <a:bodyPr wrap="square">
            <a:spAutoFit/>
          </a:bodyPr>
          <a:lstStyle/>
          <a:p>
            <a:pPr algn="just"/>
            <a:r>
              <a:rPr lang="en-US" dirty="0">
                <a:latin typeface="Times New Roman" pitchFamily="18" charset="0"/>
              </a:rPr>
              <a:t>Another transformation found in a round is shifting, which permutes the bytes. </a:t>
            </a:r>
          </a:p>
        </p:txBody>
      </p:sp>
      <p:sp>
        <p:nvSpPr>
          <p:cNvPr id="3" name="Rectangle 2"/>
          <p:cNvSpPr/>
          <p:nvPr/>
        </p:nvSpPr>
        <p:spPr>
          <a:xfrm>
            <a:off x="634444" y="291988"/>
            <a:ext cx="7704856" cy="707886"/>
          </a:xfrm>
          <a:prstGeom prst="rect">
            <a:avLst/>
          </a:prstGeom>
        </p:spPr>
        <p:txBody>
          <a:bodyPr wrap="square">
            <a:spAutoFit/>
          </a:bodyPr>
          <a:lstStyle/>
          <a:p>
            <a:pPr lvl="0">
              <a:defRPr/>
            </a:pPr>
            <a:r>
              <a:rPr lang="en-GB" sz="4000" b="1" dirty="0" smtClean="0"/>
              <a:t>2.4.6.2 Permutation</a:t>
            </a:r>
            <a:endParaRPr lang="en-GB" sz="4000" kern="0" dirty="0">
              <a:solidFill>
                <a:sysClr val="windowText" lastClr="000000"/>
              </a:solidFill>
            </a:endParaRPr>
          </a:p>
        </p:txBody>
      </p:sp>
      <p:sp>
        <p:nvSpPr>
          <p:cNvPr id="4" name="Rectangle 3"/>
          <p:cNvSpPr/>
          <p:nvPr/>
        </p:nvSpPr>
        <p:spPr>
          <a:xfrm>
            <a:off x="801344" y="1764333"/>
            <a:ext cx="7371056" cy="646331"/>
          </a:xfrm>
          <a:prstGeom prst="rect">
            <a:avLst/>
          </a:prstGeom>
        </p:spPr>
        <p:txBody>
          <a:bodyPr wrap="square">
            <a:spAutoFit/>
          </a:bodyPr>
          <a:lstStyle/>
          <a:p>
            <a:pPr algn="just"/>
            <a:r>
              <a:rPr lang="en-US" dirty="0">
                <a:solidFill>
                  <a:schemeClr val="folHlink"/>
                </a:solidFill>
                <a:latin typeface="Times New Roman" pitchFamily="18" charset="0"/>
              </a:rPr>
              <a:t>ShiftRows</a:t>
            </a:r>
          </a:p>
          <a:p>
            <a:pPr algn="just"/>
            <a:r>
              <a:rPr lang="en-US" dirty="0">
                <a:latin typeface="Times New Roman" pitchFamily="18" charset="0"/>
              </a:rPr>
              <a:t>In the encryption, the transformation is called ShiftRows.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248" y="2780928"/>
            <a:ext cx="789621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389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BD612B4-35FD-49E3-9906-4FA66F11C41E}" type="slidenum">
              <a:rPr lang="en-US"/>
              <a:pPr>
                <a:defRPr/>
              </a:pPr>
              <a:t>16</a:t>
            </a:fld>
            <a:endParaRPr lang="en-US"/>
          </a:p>
        </p:txBody>
      </p:sp>
      <p:sp>
        <p:nvSpPr>
          <p:cNvPr id="2" name="Rectangle 1"/>
          <p:cNvSpPr/>
          <p:nvPr/>
        </p:nvSpPr>
        <p:spPr>
          <a:xfrm>
            <a:off x="395536" y="476672"/>
            <a:ext cx="8568952" cy="646331"/>
          </a:xfrm>
          <a:prstGeom prst="rect">
            <a:avLst/>
          </a:prstGeom>
        </p:spPr>
        <p:txBody>
          <a:bodyPr wrap="square">
            <a:spAutoFit/>
          </a:bodyPr>
          <a:lstStyle/>
          <a:p>
            <a:r>
              <a:rPr lang="en-GB" sz="3600" b="1" dirty="0"/>
              <a:t>2.4.6.2 </a:t>
            </a:r>
            <a:r>
              <a:rPr lang="en-GB" sz="3600" b="1" i="1" dirty="0" smtClean="0"/>
              <a:t>Permutation</a:t>
            </a:r>
            <a:r>
              <a:rPr lang="en-GB" sz="3600" b="1" dirty="0" smtClean="0"/>
              <a:t> </a:t>
            </a:r>
            <a:r>
              <a:rPr lang="en-US" sz="3600" b="1" i="1" dirty="0" smtClean="0">
                <a:latin typeface="Times New Roman" pitchFamily="18" charset="0"/>
              </a:rPr>
              <a:t>Shift Rows Example1</a:t>
            </a:r>
            <a:endParaRPr lang="en-GB" sz="3600" b="1" dirty="0"/>
          </a:p>
        </p:txBody>
      </p:sp>
      <p:pic>
        <p:nvPicPr>
          <p:cNvPr id="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675" y="1772816"/>
            <a:ext cx="6886215"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372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BD612B4-35FD-49E3-9906-4FA66F11C41E}" type="slidenum">
              <a:rPr lang="en-US"/>
              <a:pPr>
                <a:defRPr/>
              </a:pPr>
              <a:t>17</a:t>
            </a:fld>
            <a:endParaRPr lang="en-US"/>
          </a:p>
        </p:txBody>
      </p:sp>
      <p:sp>
        <p:nvSpPr>
          <p:cNvPr id="2" name="Rectangle 1"/>
          <p:cNvSpPr/>
          <p:nvPr/>
        </p:nvSpPr>
        <p:spPr>
          <a:xfrm>
            <a:off x="395536" y="476672"/>
            <a:ext cx="8568952" cy="646331"/>
          </a:xfrm>
          <a:prstGeom prst="rect">
            <a:avLst/>
          </a:prstGeom>
        </p:spPr>
        <p:txBody>
          <a:bodyPr wrap="square">
            <a:spAutoFit/>
          </a:bodyPr>
          <a:lstStyle/>
          <a:p>
            <a:r>
              <a:rPr lang="en-GB" sz="3600" b="1" dirty="0"/>
              <a:t>2.4.6.2 </a:t>
            </a:r>
            <a:r>
              <a:rPr lang="en-GB" sz="3600" b="1" i="1" dirty="0" smtClean="0"/>
              <a:t>Permutation</a:t>
            </a:r>
            <a:r>
              <a:rPr lang="en-GB" sz="3600" b="1" dirty="0" smtClean="0"/>
              <a:t> </a:t>
            </a:r>
            <a:r>
              <a:rPr lang="en-US" sz="3600" b="1" i="1" dirty="0" smtClean="0">
                <a:latin typeface="Times New Roman" pitchFamily="18" charset="0"/>
              </a:rPr>
              <a:t>Shift Rows Example2</a:t>
            </a:r>
            <a:endParaRPr lang="en-GB" sz="3600"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6921182" cy="25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021932"/>
            <a:ext cx="1728192" cy="111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085" y="3148362"/>
            <a:ext cx="108585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469" y="4365104"/>
            <a:ext cx="29813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197" y="5231879"/>
            <a:ext cx="29908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1882" y="4325794"/>
            <a:ext cx="33909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507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A8A9438-F52E-451D-A06B-5D649F79D3E1}" type="slidenum">
              <a:rPr lang="en-US"/>
              <a:pPr>
                <a:defRPr/>
              </a:pPr>
              <a:t>18</a:t>
            </a:fld>
            <a:endParaRPr lang="en-US"/>
          </a:p>
        </p:txBody>
      </p:sp>
      <p:sp>
        <p:nvSpPr>
          <p:cNvPr id="2" name="Rectangle 1"/>
          <p:cNvSpPr/>
          <p:nvPr/>
        </p:nvSpPr>
        <p:spPr>
          <a:xfrm>
            <a:off x="539552" y="404664"/>
            <a:ext cx="4968552" cy="646331"/>
          </a:xfrm>
          <a:prstGeom prst="rect">
            <a:avLst/>
          </a:prstGeom>
        </p:spPr>
        <p:txBody>
          <a:bodyPr wrap="square">
            <a:spAutoFit/>
          </a:bodyPr>
          <a:lstStyle/>
          <a:p>
            <a:r>
              <a:rPr lang="en-GB" sz="3600" b="1" dirty="0" smtClean="0"/>
              <a:t>2.4.6.3</a:t>
            </a:r>
            <a:r>
              <a:rPr lang="en-US" sz="3600" b="1" dirty="0" smtClean="0">
                <a:solidFill>
                  <a:schemeClr val="hlink"/>
                </a:solidFill>
                <a:latin typeface="Times New Roman" pitchFamily="18" charset="0"/>
              </a:rPr>
              <a:t>  </a:t>
            </a:r>
            <a:r>
              <a:rPr lang="en-US" sz="3600" b="1" dirty="0">
                <a:latin typeface="Times New Roman" pitchFamily="18" charset="0"/>
              </a:rPr>
              <a:t>Mixing</a:t>
            </a:r>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588" y="2780928"/>
            <a:ext cx="748883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268760"/>
            <a:ext cx="8496944" cy="1200329"/>
          </a:xfrm>
          <a:prstGeom prst="rect">
            <a:avLst/>
          </a:prstGeom>
        </p:spPr>
        <p:txBody>
          <a:bodyPr wrap="square">
            <a:spAutoFit/>
          </a:bodyPr>
          <a:lstStyle/>
          <a:p>
            <a:pPr algn="just"/>
            <a:r>
              <a:rPr lang="en-US" sz="2400" i="1" dirty="0">
                <a:effectLst>
                  <a:outerShdw blurRad="38100" dist="38100" dir="2700000" algn="tl">
                    <a:srgbClr val="C0C0C0"/>
                  </a:outerShdw>
                </a:effectLst>
                <a:latin typeface="Times New Roman" pitchFamily="18" charset="0"/>
              </a:rPr>
              <a:t>We need an interbyte transformation that changes the bits inside a byte, based on the bits inside the neighboring bytes. We need to mix bytes to provide diffusion at the bit level.</a:t>
            </a:r>
          </a:p>
        </p:txBody>
      </p:sp>
    </p:spTree>
    <p:extLst>
      <p:ext uri="{BB962C8B-B14F-4D97-AF65-F5344CB8AC3E}">
        <p14:creationId xmlns:p14="http://schemas.microsoft.com/office/powerpoint/2010/main" val="262817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198A818-62D1-4683-8721-D06EB04FC749}" type="slidenum">
              <a:rPr lang="en-US"/>
              <a:pPr>
                <a:defRPr/>
              </a:pPr>
              <a:t>19</a:t>
            </a:fld>
            <a:endParaRPr lang="en-US"/>
          </a:p>
        </p:txBody>
      </p:sp>
      <p:pic>
        <p:nvPicPr>
          <p:cNvPr id="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1772816"/>
            <a:ext cx="812641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529" y="987165"/>
            <a:ext cx="8463284" cy="461665"/>
          </a:xfrm>
          <a:prstGeom prst="rect">
            <a:avLst/>
          </a:prstGeom>
        </p:spPr>
        <p:txBody>
          <a:bodyPr wrap="square">
            <a:spAutoFit/>
          </a:bodyPr>
          <a:lstStyle/>
          <a:p>
            <a:r>
              <a:rPr lang="en-US" sz="2400" i="1" dirty="0">
                <a:latin typeface="Times New Roman" pitchFamily="18" charset="0"/>
              </a:rPr>
              <a:t>Constant matrices used by MixColumns and InvMixColumns</a:t>
            </a:r>
            <a:endParaRPr lang="en-GB" sz="2400" dirty="0"/>
          </a:p>
        </p:txBody>
      </p:sp>
      <p:sp>
        <p:nvSpPr>
          <p:cNvPr id="3" name="Rectangle 2"/>
          <p:cNvSpPr/>
          <p:nvPr/>
        </p:nvSpPr>
        <p:spPr>
          <a:xfrm>
            <a:off x="627354" y="4365104"/>
            <a:ext cx="8024908" cy="1815882"/>
          </a:xfrm>
          <a:prstGeom prst="rect">
            <a:avLst/>
          </a:prstGeom>
        </p:spPr>
        <p:txBody>
          <a:bodyPr wrap="square">
            <a:spAutoFit/>
          </a:bodyPr>
          <a:lstStyle/>
          <a:p>
            <a:pPr algn="just"/>
            <a:r>
              <a:rPr lang="en-US" sz="2800" i="1" dirty="0">
                <a:solidFill>
                  <a:schemeClr val="folHlink"/>
                </a:solidFill>
                <a:latin typeface="Times New Roman" pitchFamily="18" charset="0"/>
              </a:rPr>
              <a:t>MixColumns</a:t>
            </a:r>
          </a:p>
          <a:p>
            <a:pPr algn="just"/>
            <a:r>
              <a:rPr lang="en-US" sz="2800" i="1" dirty="0">
                <a:latin typeface="Times New Roman" pitchFamily="18" charset="0"/>
              </a:rPr>
              <a:t>The MixColumns transformation operates at the column level; it transforms each column of the state to a new column. </a:t>
            </a:r>
          </a:p>
        </p:txBody>
      </p:sp>
      <p:sp>
        <p:nvSpPr>
          <p:cNvPr id="5" name="Rectangle 4"/>
          <p:cNvSpPr/>
          <p:nvPr/>
        </p:nvSpPr>
        <p:spPr>
          <a:xfrm>
            <a:off x="608452" y="260648"/>
            <a:ext cx="7419931" cy="584775"/>
          </a:xfrm>
          <a:prstGeom prst="rect">
            <a:avLst/>
          </a:prstGeom>
        </p:spPr>
        <p:txBody>
          <a:bodyPr wrap="square">
            <a:spAutoFit/>
          </a:bodyPr>
          <a:lstStyle/>
          <a:p>
            <a:r>
              <a:rPr lang="en-GB" sz="3200" b="1" dirty="0"/>
              <a:t>2.4.6.3</a:t>
            </a:r>
            <a:r>
              <a:rPr lang="en-US" sz="3200" b="1" dirty="0">
                <a:solidFill>
                  <a:schemeClr val="hlink"/>
                </a:solidFill>
                <a:latin typeface="Times New Roman" pitchFamily="18" charset="0"/>
              </a:rPr>
              <a:t>  </a:t>
            </a:r>
            <a:r>
              <a:rPr lang="en-US" sz="3200" b="1" dirty="0" smtClean="0">
                <a:latin typeface="Times New Roman" pitchFamily="18" charset="0"/>
              </a:rPr>
              <a:t>Mixing / Constant Matrices</a:t>
            </a:r>
            <a:endParaRPr lang="en-US" sz="3200" b="1" dirty="0">
              <a:latin typeface="Times New Roman" pitchFamily="18" charset="0"/>
            </a:endParaRPr>
          </a:p>
        </p:txBody>
      </p:sp>
    </p:spTree>
    <p:extLst>
      <p:ext uri="{BB962C8B-B14F-4D97-AF65-F5344CB8AC3E}">
        <p14:creationId xmlns:p14="http://schemas.microsoft.com/office/powerpoint/2010/main" val="3067737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t>Objectives</a:t>
            </a:r>
            <a:endParaRPr lang="en-GB" sz="4000" b="1" dirty="0"/>
          </a:p>
        </p:txBody>
      </p:sp>
      <p:sp>
        <p:nvSpPr>
          <p:cNvPr id="4" name="Slide Number Placeholder 3"/>
          <p:cNvSpPr>
            <a:spLocks noGrp="1"/>
          </p:cNvSpPr>
          <p:nvPr>
            <p:ph type="sldNum" sz="quarter" idx="12"/>
          </p:nvPr>
        </p:nvSpPr>
        <p:spPr/>
        <p:txBody>
          <a:bodyPr/>
          <a:lstStyle/>
          <a:p>
            <a:fld id="{7E800047-1050-4C53-9C6C-379DC15ACBC0}" type="slidenum">
              <a:rPr lang="en-GB" smtClean="0"/>
              <a:t>2</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9" y="1448992"/>
            <a:ext cx="81438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694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198A818-62D1-4683-8721-D06EB04FC749}" type="slidenum">
              <a:rPr lang="en-US"/>
              <a:pPr>
                <a:defRPr/>
              </a:pPr>
              <a:t>20</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47" y="1036914"/>
            <a:ext cx="261937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221088"/>
            <a:ext cx="536257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563" y="5202163"/>
            <a:ext cx="52387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02275" y="260648"/>
            <a:ext cx="8090205" cy="646331"/>
          </a:xfrm>
          <a:prstGeom prst="rect">
            <a:avLst/>
          </a:prstGeom>
        </p:spPr>
        <p:txBody>
          <a:bodyPr wrap="square">
            <a:spAutoFit/>
          </a:bodyPr>
          <a:lstStyle/>
          <a:p>
            <a:r>
              <a:rPr lang="en-GB" sz="3600" b="1" dirty="0"/>
              <a:t>2.4.6.3</a:t>
            </a:r>
            <a:r>
              <a:rPr lang="en-US" sz="3600" b="1" dirty="0">
                <a:solidFill>
                  <a:schemeClr val="hlink"/>
                </a:solidFill>
                <a:latin typeface="Times New Roman" pitchFamily="18" charset="0"/>
              </a:rPr>
              <a:t>  </a:t>
            </a:r>
            <a:r>
              <a:rPr lang="en-US" sz="3600" b="1" dirty="0">
                <a:latin typeface="Times New Roman" pitchFamily="18" charset="0"/>
              </a:rPr>
              <a:t>Mixing </a:t>
            </a:r>
            <a:r>
              <a:rPr lang="en-US" sz="3600" b="1" dirty="0" smtClean="0">
                <a:latin typeface="Times New Roman" pitchFamily="18" charset="0"/>
              </a:rPr>
              <a:t>/ Example</a:t>
            </a:r>
            <a:endParaRPr lang="en-GB" sz="3600" dirty="0"/>
          </a:p>
        </p:txBody>
      </p:sp>
    </p:spTree>
    <p:extLst>
      <p:ext uri="{BB962C8B-B14F-4D97-AF65-F5344CB8AC3E}">
        <p14:creationId xmlns:p14="http://schemas.microsoft.com/office/powerpoint/2010/main" val="3060077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198A818-62D1-4683-8721-D06EB04FC749}" type="slidenum">
              <a:rPr lang="en-US"/>
              <a:pPr>
                <a:defRPr/>
              </a:pPr>
              <a:t>21</a:t>
            </a:fld>
            <a:endParaRPr lang="en-US"/>
          </a:p>
        </p:txBody>
      </p:sp>
      <p:sp>
        <p:nvSpPr>
          <p:cNvPr id="5" name="Rectangle 4"/>
          <p:cNvSpPr/>
          <p:nvPr/>
        </p:nvSpPr>
        <p:spPr>
          <a:xfrm>
            <a:off x="802275" y="260648"/>
            <a:ext cx="8090205" cy="584775"/>
          </a:xfrm>
          <a:prstGeom prst="rect">
            <a:avLst/>
          </a:prstGeom>
        </p:spPr>
        <p:txBody>
          <a:bodyPr wrap="square">
            <a:spAutoFit/>
          </a:bodyPr>
          <a:lstStyle/>
          <a:p>
            <a:r>
              <a:rPr lang="en-GB" sz="3200" b="1" dirty="0"/>
              <a:t>2.4.6.3</a:t>
            </a:r>
            <a:r>
              <a:rPr lang="en-US" sz="3200" b="1" dirty="0">
                <a:solidFill>
                  <a:schemeClr val="hlink"/>
                </a:solidFill>
                <a:latin typeface="Times New Roman" pitchFamily="18" charset="0"/>
              </a:rPr>
              <a:t>  </a:t>
            </a:r>
            <a:r>
              <a:rPr lang="en-US" sz="3200" b="1" dirty="0">
                <a:latin typeface="Times New Roman" pitchFamily="18" charset="0"/>
              </a:rPr>
              <a:t>Mixing / Galois Field Multiplication</a:t>
            </a:r>
            <a:endParaRPr lang="en-GB" sz="3200" dirty="0"/>
          </a:p>
        </p:txBody>
      </p:sp>
      <p:sp>
        <p:nvSpPr>
          <p:cNvPr id="2" name="Rectangle 1"/>
          <p:cNvSpPr/>
          <p:nvPr/>
        </p:nvSpPr>
        <p:spPr>
          <a:xfrm>
            <a:off x="802275" y="980728"/>
            <a:ext cx="7632848" cy="1200329"/>
          </a:xfrm>
          <a:prstGeom prst="rect">
            <a:avLst/>
          </a:prstGeom>
        </p:spPr>
        <p:txBody>
          <a:bodyPr wrap="square">
            <a:spAutoFit/>
          </a:bodyPr>
          <a:lstStyle/>
          <a:p>
            <a:pPr algn="just"/>
            <a:r>
              <a:rPr lang="en-GB" b="1" dirty="0"/>
              <a:t>The result of the multiplication is simply the result of a lookup of the L table, followed by the addition of </a:t>
            </a:r>
            <a:r>
              <a:rPr lang="en-GB" b="1" dirty="0" smtClean="0"/>
              <a:t>the results</a:t>
            </a:r>
            <a:r>
              <a:rPr lang="en-GB" b="1" dirty="0"/>
              <a:t>, followed by a lookup to the E table.  The addition is a regular mathematical addition represented </a:t>
            </a:r>
            <a:r>
              <a:rPr lang="en-GB" b="1" dirty="0" smtClean="0"/>
              <a:t>by +, </a:t>
            </a:r>
            <a:r>
              <a:rPr lang="en-GB" b="1" dirty="0"/>
              <a:t>not a bitwise AND.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746" y="2192988"/>
            <a:ext cx="7632848"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766" y="4653136"/>
            <a:ext cx="7272808"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929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198A818-62D1-4683-8721-D06EB04FC749}" type="slidenum">
              <a:rPr lang="en-US"/>
              <a:pPr>
                <a:defRPr/>
              </a:pPr>
              <a:t>22</a:t>
            </a:fld>
            <a:endParaRPr lang="en-US"/>
          </a:p>
        </p:txBody>
      </p:sp>
      <p:sp>
        <p:nvSpPr>
          <p:cNvPr id="5" name="Rectangle 4"/>
          <p:cNvSpPr/>
          <p:nvPr/>
        </p:nvSpPr>
        <p:spPr>
          <a:xfrm>
            <a:off x="802275" y="260648"/>
            <a:ext cx="8090205" cy="584775"/>
          </a:xfrm>
          <a:prstGeom prst="rect">
            <a:avLst/>
          </a:prstGeom>
        </p:spPr>
        <p:txBody>
          <a:bodyPr wrap="square">
            <a:spAutoFit/>
          </a:bodyPr>
          <a:lstStyle/>
          <a:p>
            <a:r>
              <a:rPr lang="en-GB" sz="3200" b="1" dirty="0"/>
              <a:t>2.4.6.3</a:t>
            </a:r>
            <a:r>
              <a:rPr lang="en-US" sz="3200" b="1" dirty="0">
                <a:solidFill>
                  <a:schemeClr val="hlink"/>
                </a:solidFill>
                <a:latin typeface="Times New Roman" pitchFamily="18" charset="0"/>
              </a:rPr>
              <a:t>  </a:t>
            </a:r>
            <a:r>
              <a:rPr lang="en-US" sz="3200" b="1" dirty="0">
                <a:latin typeface="Times New Roman" pitchFamily="18" charset="0"/>
              </a:rPr>
              <a:t>Mixing / Galois Field Multiplication</a:t>
            </a:r>
            <a:endParaRPr lang="en-GB" sz="32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57189"/>
            <a:ext cx="8424936" cy="275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0732" y="3717032"/>
            <a:ext cx="7783715" cy="2862322"/>
          </a:xfrm>
          <a:prstGeom prst="rect">
            <a:avLst/>
          </a:prstGeom>
        </p:spPr>
        <p:txBody>
          <a:bodyPr wrap="square">
            <a:spAutoFit/>
          </a:bodyPr>
          <a:lstStyle/>
          <a:p>
            <a:pPr algn="just"/>
            <a:r>
              <a:rPr lang="en-GB" b="1" dirty="0"/>
              <a:t>For example if the two Hex values being multiplied are AF * 8 we first lookup L (AF) index which returns </a:t>
            </a:r>
            <a:r>
              <a:rPr lang="en-GB" b="1" dirty="0" smtClean="0"/>
              <a:t>B7 and </a:t>
            </a:r>
            <a:r>
              <a:rPr lang="en-GB" b="1" dirty="0"/>
              <a:t>then lookup L (08) which returns 4B. </a:t>
            </a:r>
          </a:p>
          <a:p>
            <a:pPr algn="just"/>
            <a:endParaRPr lang="en-GB" b="1" dirty="0" smtClean="0"/>
          </a:p>
          <a:p>
            <a:pPr algn="just"/>
            <a:r>
              <a:rPr lang="en-GB" b="1" dirty="0" smtClean="0"/>
              <a:t>Once </a:t>
            </a:r>
            <a:r>
              <a:rPr lang="en-GB" b="1" dirty="0"/>
              <a:t>the L table lookup is complete we can then simply add the numbers together.  The only trick </a:t>
            </a:r>
            <a:r>
              <a:rPr lang="en-GB" b="1" dirty="0" smtClean="0"/>
              <a:t>being that </a:t>
            </a:r>
            <a:r>
              <a:rPr lang="en-GB" b="1" dirty="0"/>
              <a:t>if the addition result is greater then FF we subtract FF from the addition result.</a:t>
            </a:r>
          </a:p>
          <a:p>
            <a:pPr algn="just"/>
            <a:endParaRPr lang="en-GB" b="1" dirty="0" smtClean="0"/>
          </a:p>
          <a:p>
            <a:pPr algn="just"/>
            <a:r>
              <a:rPr lang="en-GB" b="1" dirty="0" smtClean="0"/>
              <a:t>For </a:t>
            </a:r>
            <a:r>
              <a:rPr lang="en-GB" b="1" dirty="0"/>
              <a:t>example AF+B7= 166.  Because 166 &gt; FF, we perform: 166-FF which gives us 67</a:t>
            </a:r>
            <a:r>
              <a:rPr lang="en-GB" b="1" dirty="0" smtClean="0"/>
              <a:t>. </a:t>
            </a:r>
          </a:p>
          <a:p>
            <a:pPr algn="just"/>
            <a:endParaRPr lang="en-GB" b="1" dirty="0"/>
          </a:p>
        </p:txBody>
      </p:sp>
    </p:spTree>
    <p:extLst>
      <p:ext uri="{BB962C8B-B14F-4D97-AF65-F5344CB8AC3E}">
        <p14:creationId xmlns:p14="http://schemas.microsoft.com/office/powerpoint/2010/main" val="2578818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44BE56-D558-4CAE-AC99-A5E029696F2D}" type="slidenum">
              <a:rPr lang="en-US"/>
              <a:pPr>
                <a:defRPr/>
              </a:pPr>
              <a:t>23</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09" y="980728"/>
            <a:ext cx="781800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13" y="4365104"/>
            <a:ext cx="764857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68538" y="393692"/>
            <a:ext cx="3255390" cy="646331"/>
          </a:xfrm>
          <a:prstGeom prst="rect">
            <a:avLst/>
          </a:prstGeom>
        </p:spPr>
        <p:txBody>
          <a:bodyPr wrap="square">
            <a:spAutoFit/>
          </a:bodyPr>
          <a:lstStyle/>
          <a:p>
            <a:r>
              <a:rPr lang="en-GB" sz="3600" b="1" dirty="0"/>
              <a:t>2.4.6.3</a:t>
            </a:r>
            <a:r>
              <a:rPr lang="en-US" sz="3600" b="1" dirty="0">
                <a:solidFill>
                  <a:schemeClr val="hlink"/>
                </a:solidFill>
                <a:latin typeface="Times New Roman" pitchFamily="18" charset="0"/>
              </a:rPr>
              <a:t>  </a:t>
            </a:r>
            <a:r>
              <a:rPr lang="en-US" sz="3600" b="1" dirty="0">
                <a:latin typeface="Times New Roman" pitchFamily="18" charset="0"/>
              </a:rPr>
              <a:t>Mixing </a:t>
            </a:r>
            <a:endParaRPr lang="en-GB" sz="3600" dirty="0"/>
          </a:p>
        </p:txBody>
      </p:sp>
    </p:spTree>
    <p:extLst>
      <p:ext uri="{BB962C8B-B14F-4D97-AF65-F5344CB8AC3E}">
        <p14:creationId xmlns:p14="http://schemas.microsoft.com/office/powerpoint/2010/main" val="112720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2F631C9-CDE6-46BE-9EDC-096FF801DF9C}" type="slidenum">
              <a:rPr lang="en-US"/>
              <a:pPr>
                <a:defRPr/>
              </a:pPr>
              <a:t>24</a:t>
            </a:fld>
            <a:endParaRPr lang="en-US"/>
          </a:p>
        </p:txBody>
      </p:sp>
      <p:sp>
        <p:nvSpPr>
          <p:cNvPr id="2" name="Rectangle 1"/>
          <p:cNvSpPr/>
          <p:nvPr/>
        </p:nvSpPr>
        <p:spPr>
          <a:xfrm>
            <a:off x="683568" y="332656"/>
            <a:ext cx="6197530" cy="646331"/>
          </a:xfrm>
          <a:prstGeom prst="rect">
            <a:avLst/>
          </a:prstGeom>
        </p:spPr>
        <p:txBody>
          <a:bodyPr wrap="none">
            <a:spAutoFit/>
          </a:bodyPr>
          <a:lstStyle/>
          <a:p>
            <a:r>
              <a:rPr lang="en-GB" sz="3600" b="1" dirty="0"/>
              <a:t>2.4.6.3</a:t>
            </a:r>
            <a:r>
              <a:rPr lang="en-US" sz="3600" b="1" dirty="0">
                <a:solidFill>
                  <a:schemeClr val="hlink"/>
                </a:solidFill>
                <a:latin typeface="Times New Roman" pitchFamily="18" charset="0"/>
              </a:rPr>
              <a:t>  </a:t>
            </a:r>
            <a:r>
              <a:rPr lang="en-US" sz="3600" b="1" dirty="0" smtClean="0">
                <a:latin typeface="Times New Roman" pitchFamily="18" charset="0"/>
              </a:rPr>
              <a:t>Mix Column Example </a:t>
            </a:r>
            <a:endParaRPr lang="en-GB" sz="3600" dirty="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24744"/>
            <a:ext cx="60483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16" y="2745851"/>
            <a:ext cx="6494631" cy="385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71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2F631C9-CDE6-46BE-9EDC-096FF801DF9C}" type="slidenum">
              <a:rPr lang="en-US"/>
              <a:pPr>
                <a:defRPr/>
              </a:pPr>
              <a:t>25</a:t>
            </a:fld>
            <a:endParaRPr lang="en-US"/>
          </a:p>
        </p:txBody>
      </p:sp>
      <p:sp>
        <p:nvSpPr>
          <p:cNvPr id="2" name="Rectangle 1"/>
          <p:cNvSpPr/>
          <p:nvPr/>
        </p:nvSpPr>
        <p:spPr>
          <a:xfrm>
            <a:off x="683568" y="332656"/>
            <a:ext cx="6197530" cy="646331"/>
          </a:xfrm>
          <a:prstGeom prst="rect">
            <a:avLst/>
          </a:prstGeom>
        </p:spPr>
        <p:txBody>
          <a:bodyPr wrap="none">
            <a:spAutoFit/>
          </a:bodyPr>
          <a:lstStyle/>
          <a:p>
            <a:r>
              <a:rPr lang="en-GB" sz="3600" b="1" dirty="0"/>
              <a:t>2.4.6.3</a:t>
            </a:r>
            <a:r>
              <a:rPr lang="en-US" sz="3600" b="1" dirty="0">
                <a:solidFill>
                  <a:schemeClr val="hlink"/>
                </a:solidFill>
                <a:latin typeface="Times New Roman" pitchFamily="18" charset="0"/>
              </a:rPr>
              <a:t>  </a:t>
            </a:r>
            <a:r>
              <a:rPr lang="en-US" sz="3600" b="1" dirty="0" smtClean="0">
                <a:latin typeface="Times New Roman" pitchFamily="18" charset="0"/>
              </a:rPr>
              <a:t>Mix Column Example </a:t>
            </a:r>
            <a:endParaRPr lang="en-GB" sz="36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20" y="1052736"/>
            <a:ext cx="8254367"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371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DC95BE3-74E2-4117-80D9-32DD86803B64}" type="slidenum">
              <a:rPr lang="en-US"/>
              <a:pPr>
                <a:defRPr/>
              </a:pPr>
              <a:t>26</a:t>
            </a:fld>
            <a:endParaRPr lang="en-US"/>
          </a:p>
        </p:txBody>
      </p:sp>
      <p:sp>
        <p:nvSpPr>
          <p:cNvPr id="2" name="Rectangle 1"/>
          <p:cNvSpPr/>
          <p:nvPr/>
        </p:nvSpPr>
        <p:spPr>
          <a:xfrm>
            <a:off x="611560" y="404664"/>
            <a:ext cx="5423857" cy="707886"/>
          </a:xfrm>
          <a:prstGeom prst="rect">
            <a:avLst/>
          </a:prstGeom>
        </p:spPr>
        <p:txBody>
          <a:bodyPr wrap="none">
            <a:spAutoFit/>
          </a:bodyPr>
          <a:lstStyle/>
          <a:p>
            <a:r>
              <a:rPr lang="en-GB" sz="4000" b="1" dirty="0" smtClean="0"/>
              <a:t>2.4.6.4</a:t>
            </a:r>
            <a:r>
              <a:rPr lang="en-US" sz="4000" b="1" dirty="0" smtClean="0">
                <a:solidFill>
                  <a:schemeClr val="hlink"/>
                </a:solidFill>
                <a:latin typeface="Times New Roman" pitchFamily="18" charset="0"/>
              </a:rPr>
              <a:t>  </a:t>
            </a:r>
            <a:r>
              <a:rPr lang="en-US" sz="4000" b="1" dirty="0" smtClean="0">
                <a:latin typeface="Times New Roman" pitchFamily="18" charset="0"/>
              </a:rPr>
              <a:t>Add Round Key</a:t>
            </a:r>
            <a:endParaRPr lang="en-GB" sz="4000" dirty="0"/>
          </a:p>
        </p:txBody>
      </p:sp>
      <p:sp>
        <p:nvSpPr>
          <p:cNvPr id="3" name="Rectangle 2"/>
          <p:cNvSpPr/>
          <p:nvPr/>
        </p:nvSpPr>
        <p:spPr>
          <a:xfrm>
            <a:off x="611560" y="1340768"/>
            <a:ext cx="8280920" cy="1200329"/>
          </a:xfrm>
          <a:prstGeom prst="rect">
            <a:avLst/>
          </a:prstGeom>
        </p:spPr>
        <p:txBody>
          <a:bodyPr wrap="square">
            <a:spAutoFit/>
          </a:bodyPr>
          <a:lstStyle/>
          <a:p>
            <a:pPr algn="just"/>
            <a:r>
              <a:rPr lang="en-US" b="1" i="1" dirty="0">
                <a:solidFill>
                  <a:schemeClr val="folHlink"/>
                </a:solidFill>
                <a:latin typeface="Times New Roman" pitchFamily="18" charset="0"/>
              </a:rPr>
              <a:t>AddRoundKey</a:t>
            </a:r>
          </a:p>
          <a:p>
            <a:pPr algn="just"/>
            <a:r>
              <a:rPr lang="en-US" b="1" i="1" dirty="0">
                <a:latin typeface="Times New Roman" pitchFamily="18" charset="0"/>
              </a:rPr>
              <a:t>AddRoundKey proceeds one column at a time.  AddRoundKey adds a round key word with each state column matrix; the operation in AddRoundKey is matrix addition.</a:t>
            </a:r>
          </a:p>
        </p:txBody>
      </p:sp>
      <p:pic>
        <p:nvPicPr>
          <p:cNvPr id="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780928"/>
            <a:ext cx="828092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25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1E30E28-A88F-44AA-92DA-862AB5F36DD7}" type="slidenum">
              <a:rPr lang="en-US"/>
              <a:pPr>
                <a:defRPr/>
              </a:pPr>
              <a:t>27</a:t>
            </a:fld>
            <a:endParaRPr lang="en-US"/>
          </a:p>
        </p:txBody>
      </p:sp>
      <p:sp>
        <p:nvSpPr>
          <p:cNvPr id="2" name="Rectangle 1"/>
          <p:cNvSpPr/>
          <p:nvPr/>
        </p:nvSpPr>
        <p:spPr>
          <a:xfrm>
            <a:off x="611560" y="980728"/>
            <a:ext cx="7848872" cy="1938992"/>
          </a:xfrm>
          <a:prstGeom prst="rect">
            <a:avLst/>
          </a:prstGeom>
        </p:spPr>
        <p:txBody>
          <a:bodyPr wrap="square">
            <a:spAutoFit/>
          </a:bodyPr>
          <a:lstStyle/>
          <a:p>
            <a:pPr algn="just"/>
            <a:r>
              <a:rPr lang="en-GB" sz="2000" b="1" dirty="0"/>
              <a:t>Each of the 16 bytes of the state is XORed against each of the 16 bytes of a portion of the expanded key for </a:t>
            </a:r>
            <a:r>
              <a:rPr lang="en-GB" sz="2000" b="1" dirty="0" smtClean="0"/>
              <a:t>the current </a:t>
            </a:r>
            <a:r>
              <a:rPr lang="en-GB" sz="2000" b="1" dirty="0"/>
              <a:t>round.  </a:t>
            </a:r>
            <a:r>
              <a:rPr lang="en-GB" sz="2000" b="1" dirty="0" smtClean="0"/>
              <a:t>The </a:t>
            </a:r>
            <a:r>
              <a:rPr lang="en-GB" sz="2000" b="1" dirty="0"/>
              <a:t>Expanded Key bytes are never reused.  So once the first 16 bytes are XORed against the </a:t>
            </a:r>
            <a:r>
              <a:rPr lang="en-GB" sz="2000" b="1" dirty="0" smtClean="0"/>
              <a:t>first 16 </a:t>
            </a:r>
            <a:r>
              <a:rPr lang="en-GB" sz="2000" b="1" dirty="0"/>
              <a:t>bytes of the expanded key then the expanded key bytes 1-16 are never used again.  The next time the </a:t>
            </a:r>
            <a:r>
              <a:rPr lang="en-GB" sz="2000" b="1" dirty="0" smtClean="0"/>
              <a:t>Add Round </a:t>
            </a:r>
            <a:r>
              <a:rPr lang="en-GB" sz="2000" b="1" dirty="0"/>
              <a:t>Key function is called bytes 17-32 are XORed against the state.</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78" y="2875354"/>
            <a:ext cx="8162436" cy="3343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23970" y="262626"/>
            <a:ext cx="5423857" cy="707886"/>
          </a:xfrm>
          <a:prstGeom prst="rect">
            <a:avLst/>
          </a:prstGeom>
        </p:spPr>
        <p:txBody>
          <a:bodyPr wrap="none">
            <a:spAutoFit/>
          </a:bodyPr>
          <a:lstStyle/>
          <a:p>
            <a:r>
              <a:rPr lang="en-GB" sz="4000" b="1" dirty="0"/>
              <a:t>2.4.6.4</a:t>
            </a:r>
            <a:r>
              <a:rPr lang="en-US" sz="4000" b="1" dirty="0">
                <a:solidFill>
                  <a:schemeClr val="hlink"/>
                </a:solidFill>
                <a:latin typeface="Times New Roman" pitchFamily="18" charset="0"/>
              </a:rPr>
              <a:t>  </a:t>
            </a:r>
            <a:r>
              <a:rPr lang="en-US" sz="4000" b="1" dirty="0">
                <a:latin typeface="Times New Roman" pitchFamily="18" charset="0"/>
              </a:rPr>
              <a:t>Add Round Key</a:t>
            </a:r>
            <a:endParaRPr lang="en-GB" sz="4000" dirty="0"/>
          </a:p>
        </p:txBody>
      </p:sp>
    </p:spTree>
    <p:extLst>
      <p:ext uri="{BB962C8B-B14F-4D97-AF65-F5344CB8AC3E}">
        <p14:creationId xmlns:p14="http://schemas.microsoft.com/office/powerpoint/2010/main" val="18939803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9213222-72B4-4C36-AFE8-6EB09AE04F42}" type="slidenum">
              <a:rPr lang="en-US"/>
              <a:pPr>
                <a:defRPr/>
              </a:pPr>
              <a:t>28</a:t>
            </a:fld>
            <a:endParaRPr lang="en-US"/>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45" y="2204864"/>
            <a:ext cx="8637587" cy="250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5345" y="620688"/>
            <a:ext cx="6467733" cy="707886"/>
          </a:xfrm>
          <a:prstGeom prst="rect">
            <a:avLst/>
          </a:prstGeom>
        </p:spPr>
        <p:txBody>
          <a:bodyPr wrap="none">
            <a:spAutoFit/>
          </a:bodyPr>
          <a:lstStyle/>
          <a:p>
            <a:r>
              <a:rPr lang="en-GB" sz="4000" b="1" dirty="0" smtClean="0"/>
              <a:t>2.4.6.5</a:t>
            </a:r>
            <a:r>
              <a:rPr lang="en-US" sz="4000" b="1" dirty="0" smtClean="0">
                <a:solidFill>
                  <a:schemeClr val="hlink"/>
                </a:solidFill>
                <a:latin typeface="Times New Roman" pitchFamily="18" charset="0"/>
              </a:rPr>
              <a:t>  </a:t>
            </a:r>
            <a:r>
              <a:rPr lang="en-US" sz="4000" b="1" dirty="0" smtClean="0">
                <a:latin typeface="Times New Roman" pitchFamily="18" charset="0"/>
              </a:rPr>
              <a:t>Whole AES Example</a:t>
            </a:r>
            <a:endParaRPr lang="en-GB" sz="4000" dirty="0"/>
          </a:p>
        </p:txBody>
      </p:sp>
    </p:spTree>
    <p:extLst>
      <p:ext uri="{BB962C8B-B14F-4D97-AF65-F5344CB8AC3E}">
        <p14:creationId xmlns:p14="http://schemas.microsoft.com/office/powerpoint/2010/main" val="2528478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6760EB5-9740-4B02-BCDC-60957959C9C3}" type="slidenum">
              <a:rPr lang="en-US"/>
              <a:pPr>
                <a:defRPr/>
              </a:pPr>
              <a:t>29</a:t>
            </a:fld>
            <a:endParaRPr lang="en-US"/>
          </a:p>
        </p:txBody>
      </p:sp>
      <p:sp>
        <p:nvSpPr>
          <p:cNvPr id="2" name="Rectangle 1"/>
          <p:cNvSpPr/>
          <p:nvPr/>
        </p:nvSpPr>
        <p:spPr>
          <a:xfrm>
            <a:off x="395536" y="476672"/>
            <a:ext cx="6097054" cy="707886"/>
          </a:xfrm>
          <a:prstGeom prst="rect">
            <a:avLst/>
          </a:prstGeom>
        </p:spPr>
        <p:txBody>
          <a:bodyPr wrap="none">
            <a:spAutoFit/>
          </a:bodyPr>
          <a:lstStyle/>
          <a:p>
            <a:r>
              <a:rPr lang="en-GB" sz="4000" b="1" dirty="0" smtClean="0"/>
              <a:t>2.4.6.6</a:t>
            </a:r>
            <a:r>
              <a:rPr lang="en-US" sz="4000" b="1" dirty="0" smtClean="0">
                <a:solidFill>
                  <a:schemeClr val="hlink"/>
                </a:solidFill>
                <a:latin typeface="Times New Roman" pitchFamily="18" charset="0"/>
              </a:rPr>
              <a:t> </a:t>
            </a:r>
            <a:r>
              <a:rPr lang="en-US" sz="4000" dirty="0" smtClean="0">
                <a:effectLst>
                  <a:outerShdw blurRad="38100" dist="38100" dir="2700000" algn="tl">
                    <a:srgbClr val="C0C0C0"/>
                  </a:outerShdw>
                </a:effectLst>
                <a:latin typeface="Times" pitchFamily="18" charset="0"/>
              </a:rPr>
              <a:t>ANALYSIS </a:t>
            </a:r>
            <a:r>
              <a:rPr lang="en-US" sz="4000" dirty="0">
                <a:effectLst>
                  <a:outerShdw blurRad="38100" dist="38100" dir="2700000" algn="tl">
                    <a:srgbClr val="C0C0C0"/>
                  </a:outerShdw>
                </a:effectLst>
                <a:latin typeface="Times" pitchFamily="18" charset="0"/>
              </a:rPr>
              <a:t>OF AES</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758190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010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t>2.4.1 Introduction</a:t>
            </a:r>
            <a:endParaRPr lang="en-GB" sz="4000" b="1" dirty="0"/>
          </a:p>
        </p:txBody>
      </p:sp>
      <p:sp>
        <p:nvSpPr>
          <p:cNvPr id="4" name="Slide Number Placeholder 3"/>
          <p:cNvSpPr>
            <a:spLocks noGrp="1"/>
          </p:cNvSpPr>
          <p:nvPr>
            <p:ph type="sldNum" sz="quarter" idx="12"/>
          </p:nvPr>
        </p:nvSpPr>
        <p:spPr/>
        <p:txBody>
          <a:bodyPr/>
          <a:lstStyle/>
          <a:p>
            <a:fld id="{7E800047-1050-4C53-9C6C-379DC15ACBC0}" type="slidenum">
              <a:rPr lang="en-GB" smtClean="0"/>
              <a:t>3</a:t>
            </a:fld>
            <a:endParaRPr lang="en-GB"/>
          </a:p>
        </p:txBody>
      </p:sp>
      <p:sp>
        <p:nvSpPr>
          <p:cNvPr id="6" name="Rectangle 5"/>
          <p:cNvSpPr/>
          <p:nvPr/>
        </p:nvSpPr>
        <p:spPr>
          <a:xfrm>
            <a:off x="395536" y="1196752"/>
            <a:ext cx="8424936" cy="6155531"/>
          </a:xfrm>
          <a:prstGeom prst="rect">
            <a:avLst/>
          </a:prstGeom>
        </p:spPr>
        <p:txBody>
          <a:bodyPr wrap="square">
            <a:spAutoFit/>
          </a:bodyPr>
          <a:lstStyle/>
          <a:p>
            <a:pPr marL="285750" indent="-285750" algn="just">
              <a:buFont typeface="Arial" pitchFamily="34" charset="0"/>
              <a:buChar char="•"/>
            </a:pPr>
            <a:r>
              <a:rPr lang="en-US" sz="2000" b="1" dirty="0">
                <a:effectLst>
                  <a:outerShdw blurRad="38100" dist="38100" dir="2700000" algn="tl">
                    <a:srgbClr val="C0C0C0"/>
                  </a:outerShdw>
                </a:effectLst>
                <a:latin typeface="Times New Roman" pitchFamily="18" charset="0"/>
              </a:rPr>
              <a:t>The Advanced Encryption Standard (AES) is a symmetric-key block cipher published by the National Institute of Standards and Technology (NIST) in December 2001</a:t>
            </a:r>
            <a:r>
              <a:rPr lang="en-US" sz="2000" b="1" dirty="0" smtClean="0">
                <a:effectLst>
                  <a:outerShdw blurRad="38100" dist="38100" dir="2700000" algn="tl">
                    <a:srgbClr val="C0C0C0"/>
                  </a:outerShdw>
                </a:effectLst>
                <a:latin typeface="Times New Roman" pitchFamily="18" charset="0"/>
              </a:rPr>
              <a:t>.</a:t>
            </a:r>
          </a:p>
          <a:p>
            <a:endParaRPr lang="en-US" sz="2000" b="1" dirty="0" smtClean="0">
              <a:effectLst>
                <a:outerShdw blurRad="38100" dist="38100" dir="2700000" algn="tl">
                  <a:srgbClr val="C0C0C0"/>
                </a:outerShdw>
              </a:effectLst>
              <a:latin typeface="Times New Roman" pitchFamily="18" charset="0"/>
            </a:endParaRPr>
          </a:p>
          <a:p>
            <a:pPr marL="285750" indent="-285750" algn="just">
              <a:buFont typeface="Arial" pitchFamily="34" charset="0"/>
              <a:buChar char="•"/>
            </a:pPr>
            <a:r>
              <a:rPr lang="en-US" sz="2000" b="1" dirty="0">
                <a:latin typeface="Times New Roman" pitchFamily="18" charset="0"/>
              </a:rPr>
              <a:t>In February 2001, NIST announced that a draft of the Federal Information Processing Standard (FIPS) was available for public review and comment. Finally, AES was published as FIPS 197 in the Federal Register in December 2001</a:t>
            </a:r>
            <a:r>
              <a:rPr lang="en-US" sz="2000" b="1" dirty="0" smtClean="0">
                <a:latin typeface="Times New Roman" pitchFamily="18" charset="0"/>
              </a:rPr>
              <a:t>.</a:t>
            </a:r>
          </a:p>
          <a:p>
            <a:pPr algn="just"/>
            <a:endParaRPr lang="en-US" sz="2000" b="1" dirty="0" smtClean="0">
              <a:latin typeface="Times New Roman" pitchFamily="18" charset="0"/>
            </a:endParaRPr>
          </a:p>
          <a:p>
            <a:pPr marL="285750" indent="-285750" algn="just">
              <a:buFont typeface="Arial" pitchFamily="34" charset="0"/>
              <a:buChar char="•"/>
            </a:pPr>
            <a:r>
              <a:rPr lang="en-US" sz="2000" b="1" dirty="0" smtClean="0">
                <a:effectLst>
                  <a:outerShdw blurRad="38100" dist="38100" dir="2700000" algn="tl">
                    <a:srgbClr val="C0C0C0"/>
                  </a:outerShdw>
                </a:effectLst>
                <a:latin typeface="Times New Roman" pitchFamily="18" charset="0"/>
              </a:rPr>
              <a:t>The </a:t>
            </a:r>
            <a:r>
              <a:rPr lang="en-US" sz="2000" b="1" dirty="0">
                <a:effectLst>
                  <a:outerShdw blurRad="38100" dist="38100" dir="2700000" algn="tl">
                    <a:srgbClr val="C0C0C0"/>
                  </a:outerShdw>
                </a:effectLst>
                <a:latin typeface="Times New Roman" pitchFamily="18" charset="0"/>
              </a:rPr>
              <a:t>criteria defined by NIST for selecting AES fall into three areas: </a:t>
            </a:r>
          </a:p>
          <a:p>
            <a:pPr algn="just"/>
            <a:r>
              <a:rPr lang="en-US" sz="2000" b="1" dirty="0" smtClean="0">
                <a:solidFill>
                  <a:schemeClr val="hlink"/>
                </a:solidFill>
                <a:effectLst>
                  <a:outerShdw blurRad="38100" dist="38100" dir="2700000" algn="tl">
                    <a:srgbClr val="C0C0C0"/>
                  </a:outerShdw>
                </a:effectLst>
                <a:latin typeface="Times New Roman" pitchFamily="18" charset="0"/>
              </a:rPr>
              <a:t>      </a:t>
            </a:r>
            <a:r>
              <a:rPr lang="en-US" sz="2000" b="1" dirty="0" smtClean="0">
                <a:effectLst>
                  <a:outerShdw blurRad="38100" dist="38100" dir="2700000" algn="tl">
                    <a:srgbClr val="C0C0C0"/>
                  </a:outerShdw>
                </a:effectLst>
                <a:latin typeface="Times New Roman" pitchFamily="18" charset="0"/>
              </a:rPr>
              <a:t>1</a:t>
            </a:r>
            <a:r>
              <a:rPr lang="en-US" sz="2000" b="1" dirty="0">
                <a:effectLst>
                  <a:outerShdw blurRad="38100" dist="38100" dir="2700000" algn="tl">
                    <a:srgbClr val="C0C0C0"/>
                  </a:outerShdw>
                </a:effectLst>
                <a:latin typeface="Times New Roman" pitchFamily="18" charset="0"/>
              </a:rPr>
              <a:t>. Security </a:t>
            </a:r>
          </a:p>
          <a:p>
            <a:pPr algn="just"/>
            <a:r>
              <a:rPr lang="en-US" sz="2000" b="1" dirty="0" smtClean="0">
                <a:effectLst>
                  <a:outerShdw blurRad="38100" dist="38100" dir="2700000" algn="tl">
                    <a:srgbClr val="C0C0C0"/>
                  </a:outerShdw>
                </a:effectLst>
                <a:latin typeface="Times New Roman" pitchFamily="18" charset="0"/>
              </a:rPr>
              <a:t>      2</a:t>
            </a:r>
            <a:r>
              <a:rPr lang="en-US" sz="2000" b="1" dirty="0">
                <a:effectLst>
                  <a:outerShdw blurRad="38100" dist="38100" dir="2700000" algn="tl">
                    <a:srgbClr val="C0C0C0"/>
                  </a:outerShdw>
                </a:effectLst>
                <a:latin typeface="Times New Roman" pitchFamily="18" charset="0"/>
              </a:rPr>
              <a:t>. Cost</a:t>
            </a:r>
          </a:p>
          <a:p>
            <a:pPr algn="just"/>
            <a:r>
              <a:rPr lang="en-US" sz="2000" b="1" dirty="0" smtClean="0">
                <a:effectLst>
                  <a:outerShdw blurRad="38100" dist="38100" dir="2700000" algn="tl">
                    <a:srgbClr val="C0C0C0"/>
                  </a:outerShdw>
                </a:effectLst>
                <a:latin typeface="Times New Roman" pitchFamily="18" charset="0"/>
              </a:rPr>
              <a:t>      3</a:t>
            </a:r>
            <a:r>
              <a:rPr lang="en-US" sz="2000" b="1" dirty="0">
                <a:effectLst>
                  <a:outerShdw blurRad="38100" dist="38100" dir="2700000" algn="tl">
                    <a:srgbClr val="C0C0C0"/>
                  </a:outerShdw>
                </a:effectLst>
                <a:latin typeface="Times New Roman" pitchFamily="18" charset="0"/>
              </a:rPr>
              <a:t>. Implementation. </a:t>
            </a:r>
            <a:endParaRPr lang="en-US" sz="2000" b="1" dirty="0" smtClean="0">
              <a:effectLst>
                <a:outerShdw blurRad="38100" dist="38100" dir="2700000" algn="tl">
                  <a:srgbClr val="C0C0C0"/>
                </a:outerShdw>
              </a:effectLst>
              <a:latin typeface="Times New Roman" pitchFamily="18" charset="0"/>
            </a:endParaRPr>
          </a:p>
          <a:p>
            <a:pPr algn="just"/>
            <a:endParaRPr lang="en-US" sz="2000" b="1" dirty="0">
              <a:effectLst>
                <a:outerShdw blurRad="38100" dist="38100" dir="2700000" algn="tl">
                  <a:srgbClr val="C0C0C0"/>
                </a:outerShdw>
              </a:effectLst>
              <a:latin typeface="Times New Roman" pitchFamily="18" charset="0"/>
            </a:endParaRPr>
          </a:p>
          <a:p>
            <a:pPr marL="285750" indent="-285750" algn="just">
              <a:buFont typeface="Arial" pitchFamily="34" charset="0"/>
              <a:buChar char="•"/>
            </a:pPr>
            <a:r>
              <a:rPr lang="en-US" sz="2000" b="1" dirty="0">
                <a:effectLst>
                  <a:outerShdw blurRad="38100" dist="38100" dir="2700000" algn="tl">
                    <a:srgbClr val="C0C0C0"/>
                  </a:outerShdw>
                </a:effectLst>
                <a:latin typeface="Times New Roman" pitchFamily="18" charset="0"/>
              </a:rPr>
              <a:t>AES is a non-</a:t>
            </a:r>
            <a:r>
              <a:rPr lang="en-US" sz="2000" b="1" dirty="0" err="1">
                <a:effectLst>
                  <a:outerShdw blurRad="38100" dist="38100" dir="2700000" algn="tl">
                    <a:srgbClr val="C0C0C0"/>
                  </a:outerShdw>
                </a:effectLst>
                <a:latin typeface="Times New Roman" pitchFamily="18" charset="0"/>
              </a:rPr>
              <a:t>Feistel</a:t>
            </a:r>
            <a:r>
              <a:rPr lang="en-US" sz="2000" b="1" dirty="0">
                <a:effectLst>
                  <a:outerShdw blurRad="38100" dist="38100" dir="2700000" algn="tl">
                    <a:srgbClr val="C0C0C0"/>
                  </a:outerShdw>
                </a:effectLst>
                <a:latin typeface="Times New Roman" pitchFamily="18" charset="0"/>
              </a:rPr>
              <a:t> cipher that encrypts and decrypts a data block of 128 bits. It uses 10, 12, or 14 rounds. The key size, which can be 128, 192, or 256 bits, depends on the number of rounds. </a:t>
            </a:r>
            <a:endParaRPr lang="en-US" sz="2000" b="1" dirty="0" smtClean="0">
              <a:effectLst>
                <a:outerShdw blurRad="38100" dist="38100" dir="2700000" algn="tl">
                  <a:srgbClr val="C0C0C0"/>
                </a:outerShdw>
              </a:effectLst>
              <a:latin typeface="Times New Roman" pitchFamily="18" charset="0"/>
            </a:endParaRPr>
          </a:p>
          <a:p>
            <a:pPr marL="285750" indent="-285750">
              <a:buFont typeface="Arial" pitchFamily="34" charset="0"/>
              <a:buChar char="•"/>
            </a:pPr>
            <a:endParaRPr lang="en-US" i="1" dirty="0">
              <a:effectLst>
                <a:outerShdw blurRad="38100" dist="38100" dir="2700000" algn="tl">
                  <a:srgbClr val="C0C0C0"/>
                </a:outerShdw>
              </a:effectLst>
              <a:latin typeface="Times New Roman" pitchFamily="18" charset="0"/>
            </a:endParaRPr>
          </a:p>
          <a:p>
            <a:pPr marL="285750" indent="-285750">
              <a:buFont typeface="Arial" pitchFamily="34" charset="0"/>
              <a:buChar char="•"/>
            </a:pPr>
            <a:endParaRPr lang="en-US" i="1" dirty="0" smtClean="0">
              <a:latin typeface="Times New Roman" pitchFamily="18" charset="0"/>
            </a:endParaRPr>
          </a:p>
          <a:p>
            <a:pPr marL="285750" indent="-285750">
              <a:buFont typeface="Arial" pitchFamily="34" charset="0"/>
              <a:buChar char="•"/>
            </a:pPr>
            <a:endParaRPr lang="en-GB" dirty="0"/>
          </a:p>
        </p:txBody>
      </p:sp>
    </p:spTree>
    <p:extLst>
      <p:ext uri="{BB962C8B-B14F-4D97-AF65-F5344CB8AC3E}">
        <p14:creationId xmlns:p14="http://schemas.microsoft.com/office/powerpoint/2010/main" val="3258537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6760EB5-9740-4B02-BCDC-60957959C9C3}" type="slidenum">
              <a:rPr lang="en-US"/>
              <a:pPr>
                <a:defRPr/>
              </a:pPr>
              <a:t>30</a:t>
            </a:fld>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943" y="1112550"/>
            <a:ext cx="74485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43" y="2420888"/>
            <a:ext cx="738187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27" y="3929221"/>
            <a:ext cx="7572375" cy="122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439" y="5373216"/>
            <a:ext cx="7600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6410" y="260648"/>
            <a:ext cx="6097054" cy="707886"/>
          </a:xfrm>
          <a:prstGeom prst="rect">
            <a:avLst/>
          </a:prstGeom>
        </p:spPr>
        <p:txBody>
          <a:bodyPr wrap="none">
            <a:spAutoFit/>
          </a:bodyPr>
          <a:lstStyle/>
          <a:p>
            <a:r>
              <a:rPr lang="en-GB" sz="4000" b="1" dirty="0"/>
              <a:t>2.4.6.6</a:t>
            </a:r>
            <a:r>
              <a:rPr lang="en-US" sz="4000" b="1" dirty="0">
                <a:solidFill>
                  <a:schemeClr val="hlink"/>
                </a:solidFill>
                <a:latin typeface="Times New Roman" pitchFamily="18" charset="0"/>
              </a:rPr>
              <a:t> </a:t>
            </a:r>
            <a:r>
              <a:rPr lang="en-US" sz="4000" dirty="0">
                <a:effectLst>
                  <a:outerShdw blurRad="38100" dist="38100" dir="2700000" algn="tl">
                    <a:srgbClr val="C0C0C0"/>
                  </a:outerShdw>
                </a:effectLst>
                <a:latin typeface="Times" pitchFamily="18" charset="0"/>
              </a:rPr>
              <a:t>ANALYSIS OF AES</a:t>
            </a:r>
          </a:p>
        </p:txBody>
      </p:sp>
    </p:spTree>
    <p:extLst>
      <p:ext uri="{BB962C8B-B14F-4D97-AF65-F5344CB8AC3E}">
        <p14:creationId xmlns:p14="http://schemas.microsoft.com/office/powerpoint/2010/main" val="690321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08920"/>
            <a:ext cx="7772400" cy="1470025"/>
          </a:xfrm>
        </p:spPr>
        <p:txBody>
          <a:bodyPr>
            <a:normAutofit/>
          </a:bodyPr>
          <a:lstStyle/>
          <a:p>
            <a:r>
              <a:rPr lang="en-US" sz="4800" b="1" dirty="0" smtClean="0">
                <a:latin typeface="Times New Roman" pitchFamily="18" charset="0"/>
                <a:cs typeface="Times New Roman" pitchFamily="18" charset="0"/>
              </a:rPr>
              <a:t>End of Chapter2/ Part4</a:t>
            </a:r>
            <a:endParaRPr lang="en-GB" sz="4800" b="1"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26760EB5-9740-4B02-BCDC-60957959C9C3}" type="slidenum">
              <a:rPr lang="en-US"/>
              <a:pPr>
                <a:defRPr/>
              </a:pPr>
              <a:t>31</a:t>
            </a:fld>
            <a:endParaRPr lang="en-US"/>
          </a:p>
        </p:txBody>
      </p:sp>
    </p:spTree>
    <p:extLst>
      <p:ext uri="{BB962C8B-B14F-4D97-AF65-F5344CB8AC3E}">
        <p14:creationId xmlns:p14="http://schemas.microsoft.com/office/powerpoint/2010/main" val="3933777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079" y="188640"/>
            <a:ext cx="8229600" cy="1143000"/>
          </a:xfrm>
        </p:spPr>
        <p:txBody>
          <a:bodyPr>
            <a:normAutofit/>
          </a:bodyPr>
          <a:lstStyle/>
          <a:p>
            <a:pPr algn="l"/>
            <a:r>
              <a:rPr lang="en-GB" sz="4000" b="1" dirty="0" smtClean="0"/>
              <a:t>2.4.1 Introduction</a:t>
            </a:r>
            <a:endParaRPr lang="en-GB" sz="4000" b="1" dirty="0"/>
          </a:p>
        </p:txBody>
      </p:sp>
      <p:sp>
        <p:nvSpPr>
          <p:cNvPr id="4" name="Slide Number Placeholder 3"/>
          <p:cNvSpPr>
            <a:spLocks noGrp="1"/>
          </p:cNvSpPr>
          <p:nvPr>
            <p:ph type="sldNum" sz="quarter" idx="12"/>
          </p:nvPr>
        </p:nvSpPr>
        <p:spPr/>
        <p:txBody>
          <a:bodyPr/>
          <a:lstStyle/>
          <a:p>
            <a:fld id="{7E800047-1050-4C53-9C6C-379DC15ACBC0}" type="slidenum">
              <a:rPr lang="en-GB" smtClean="0"/>
              <a:t>4</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3"/>
            <a:ext cx="8280921"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1560" y="3603634"/>
            <a:ext cx="7416824" cy="523220"/>
          </a:xfrm>
          <a:prstGeom prst="rect">
            <a:avLst/>
          </a:prstGeom>
        </p:spPr>
        <p:txBody>
          <a:bodyPr wrap="square">
            <a:spAutoFit/>
          </a:bodyPr>
          <a:lstStyle/>
          <a:p>
            <a:pPr lvl="0" eaLnBrk="0" fontAlgn="base" hangingPunct="0">
              <a:spcBef>
                <a:spcPct val="0"/>
              </a:spcBef>
              <a:spcAft>
                <a:spcPct val="0"/>
              </a:spcAft>
            </a:pPr>
            <a:r>
              <a:rPr lang="en-US" sz="2800" b="1" u="sng" dirty="0">
                <a:latin typeface="Times New Roman" pitchFamily="18" charset="0"/>
              </a:rPr>
              <a:t>Topics discussed in this section:</a:t>
            </a:r>
          </a:p>
        </p:txBody>
      </p:sp>
      <p:sp>
        <p:nvSpPr>
          <p:cNvPr id="6" name="Rectangle 5"/>
          <p:cNvSpPr/>
          <p:nvPr/>
        </p:nvSpPr>
        <p:spPr>
          <a:xfrm>
            <a:off x="466123" y="4167664"/>
            <a:ext cx="4572000" cy="2246769"/>
          </a:xfrm>
          <a:prstGeom prst="rect">
            <a:avLst/>
          </a:prstGeom>
        </p:spPr>
        <p:txBody>
          <a:bodyPr>
            <a:spAutoFit/>
          </a:bodyPr>
          <a:lstStyle/>
          <a:p>
            <a:r>
              <a:rPr lang="en-GB" sz="2400" b="1" dirty="0" smtClean="0"/>
              <a:t>   1.  </a:t>
            </a:r>
            <a:r>
              <a:rPr lang="en-GB" sz="2800" b="1" dirty="0" smtClean="0"/>
              <a:t>History</a:t>
            </a:r>
            <a:r>
              <a:rPr lang="en-GB" sz="2800" b="1" dirty="0"/>
              <a:t/>
            </a:r>
            <a:br>
              <a:rPr lang="en-GB" sz="2800" b="1" dirty="0"/>
            </a:br>
            <a:r>
              <a:rPr lang="en-GB" sz="2800" b="1" dirty="0" smtClean="0"/>
              <a:t>   2. Criteria</a:t>
            </a:r>
            <a:r>
              <a:rPr lang="en-GB" sz="2800" b="1" dirty="0"/>
              <a:t/>
            </a:r>
            <a:br>
              <a:rPr lang="en-GB" sz="2800" b="1" dirty="0"/>
            </a:br>
            <a:r>
              <a:rPr lang="en-GB" sz="2800" b="1" dirty="0" smtClean="0"/>
              <a:t>   3. Rounds</a:t>
            </a:r>
            <a:endParaRPr lang="en-GB" sz="2800" b="1" dirty="0"/>
          </a:p>
          <a:p>
            <a:r>
              <a:rPr lang="en-GB" sz="2800" b="1" dirty="0" smtClean="0"/>
              <a:t>   4. Data </a:t>
            </a:r>
            <a:r>
              <a:rPr lang="en-GB" sz="2800" b="1" dirty="0"/>
              <a:t>Units</a:t>
            </a:r>
          </a:p>
          <a:p>
            <a:r>
              <a:rPr lang="en-GB" sz="2800" b="1" dirty="0" smtClean="0"/>
              <a:t>   5. Structure </a:t>
            </a:r>
            <a:r>
              <a:rPr lang="en-GB" sz="2800" b="1" dirty="0"/>
              <a:t>of Each Round</a:t>
            </a:r>
          </a:p>
        </p:txBody>
      </p:sp>
    </p:spTree>
    <p:extLst>
      <p:ext uri="{BB962C8B-B14F-4D97-AF65-F5344CB8AC3E}">
        <p14:creationId xmlns:p14="http://schemas.microsoft.com/office/powerpoint/2010/main" val="770012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Autofit/>
          </a:bodyPr>
          <a:lstStyle/>
          <a:p>
            <a:pPr algn="l"/>
            <a:r>
              <a:rPr lang="en-US" sz="3600" b="1" i="1" dirty="0" smtClean="0">
                <a:latin typeface="Times New Roman" pitchFamily="18" charset="0"/>
              </a:rPr>
              <a:t>2.4.2  Data Units</a:t>
            </a:r>
            <a:endParaRPr lang="en-US" sz="3600" b="1" i="1" dirty="0" smtClean="0">
              <a:solidFill>
                <a:srgbClr val="002060"/>
              </a:solidFill>
            </a:endParaRPr>
          </a:p>
        </p:txBody>
      </p:sp>
      <p:sp>
        <p:nvSpPr>
          <p:cNvPr id="5" name="Slide Number Placeholder 4"/>
          <p:cNvSpPr>
            <a:spLocks noGrp="1"/>
          </p:cNvSpPr>
          <p:nvPr>
            <p:ph type="sldNum" sz="quarter" idx="12"/>
          </p:nvPr>
        </p:nvSpPr>
        <p:spPr/>
        <p:txBody>
          <a:bodyPr/>
          <a:lstStyle/>
          <a:p>
            <a:pPr>
              <a:defRPr/>
            </a:pPr>
            <a:fld id="{3E629BAA-1F17-443B-87C2-0B926D417EF2}" type="slidenum">
              <a:rPr lang="en-US"/>
              <a:pPr>
                <a:defRPr/>
              </a:pPr>
              <a:t>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68" y="1340768"/>
            <a:ext cx="80105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213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5A114D8-C469-449E-A48E-4C4511A59E43}" type="slidenum">
              <a:rPr lang="en-US"/>
              <a:pPr>
                <a:defRPr/>
              </a:pPr>
              <a:t>6</a:t>
            </a:fld>
            <a:endParaRPr lang="en-US"/>
          </a:p>
        </p:txBody>
      </p:sp>
      <p:pic>
        <p:nvPicPr>
          <p:cNvPr id="6"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0728"/>
            <a:ext cx="756084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103565"/>
            <a:ext cx="8496944" cy="646331"/>
          </a:xfrm>
          <a:prstGeom prst="rect">
            <a:avLst/>
          </a:prstGeom>
        </p:spPr>
        <p:txBody>
          <a:bodyPr wrap="square">
            <a:spAutoFit/>
          </a:bodyPr>
          <a:lstStyle/>
          <a:p>
            <a:r>
              <a:rPr lang="en-US" sz="3600" b="1" i="1" dirty="0" smtClean="0">
                <a:solidFill>
                  <a:prstClr val="black"/>
                </a:solidFill>
                <a:latin typeface="Times New Roman" pitchFamily="18" charset="0"/>
                <a:ea typeface="+mj-ea"/>
                <a:cs typeface="+mj-cs"/>
              </a:rPr>
              <a:t>2.4.3 Design </a:t>
            </a:r>
            <a:r>
              <a:rPr lang="en-US" sz="3600" b="1" i="1" dirty="0">
                <a:solidFill>
                  <a:prstClr val="black"/>
                </a:solidFill>
                <a:latin typeface="Times New Roman" pitchFamily="18" charset="0"/>
                <a:ea typeface="+mj-ea"/>
                <a:cs typeface="+mj-cs"/>
              </a:rPr>
              <a:t>of AES </a:t>
            </a:r>
            <a:r>
              <a:rPr lang="en-US" sz="3600" b="1" i="1" dirty="0" smtClean="0">
                <a:solidFill>
                  <a:prstClr val="black"/>
                </a:solidFill>
                <a:latin typeface="Times New Roman" pitchFamily="18" charset="0"/>
                <a:ea typeface="+mj-ea"/>
                <a:cs typeface="+mj-cs"/>
              </a:rPr>
              <a:t>Encryption Cipher</a:t>
            </a:r>
            <a:endParaRPr lang="en-GB" dirty="0"/>
          </a:p>
        </p:txBody>
      </p:sp>
    </p:spTree>
    <p:extLst>
      <p:ext uri="{BB962C8B-B14F-4D97-AF65-F5344CB8AC3E}">
        <p14:creationId xmlns:p14="http://schemas.microsoft.com/office/powerpoint/2010/main" val="2043384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3953265-85DA-4555-8600-F4032E87C219}" type="slidenum">
              <a:rPr lang="en-US"/>
              <a:pPr>
                <a:defRPr/>
              </a:pPr>
              <a:t>7</a:t>
            </a:fld>
            <a:endParaRPr lang="en-US"/>
          </a:p>
        </p:txBody>
      </p:sp>
      <p:sp>
        <p:nvSpPr>
          <p:cNvPr id="2" name="Rectangle 1"/>
          <p:cNvSpPr/>
          <p:nvPr/>
        </p:nvSpPr>
        <p:spPr>
          <a:xfrm>
            <a:off x="269222" y="332656"/>
            <a:ext cx="8712968"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smtClean="0">
                <a:ln>
                  <a:noFill/>
                </a:ln>
                <a:solidFill>
                  <a:srgbClr val="000000"/>
                </a:solidFill>
                <a:effectLst/>
                <a:uLnTx/>
                <a:uFillTx/>
                <a:latin typeface="Times New Roman" pitchFamily="18" charset="0"/>
              </a:rPr>
              <a:t>2.4.4 Block-to-State and State-to-Block Transformation</a:t>
            </a:r>
            <a:endParaRPr kumimoji="0" lang="en-GB" sz="2800" b="0" i="0" u="none" strike="noStrike" kern="0" cap="none" spc="0" normalizeH="0" baseline="0" noProof="0" dirty="0" smtClean="0">
              <a:ln>
                <a:noFill/>
              </a:ln>
              <a:solidFill>
                <a:sysClr val="windowText" lastClr="000000"/>
              </a:solidFill>
              <a:effectLst/>
              <a:uLnTx/>
              <a:uFillTx/>
            </a:endParaRPr>
          </a:p>
        </p:txBody>
      </p:sp>
      <p:pic>
        <p:nvPicPr>
          <p:cNvPr id="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931" y="1124744"/>
            <a:ext cx="849694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779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843FA17-F589-4453-8C48-AD6E53400303}" type="slidenum">
              <a:rPr lang="en-US"/>
              <a:pPr>
                <a:defRPr/>
              </a:pPr>
              <a:t>8</a:t>
            </a:fld>
            <a:endParaRPr lang="en-US"/>
          </a:p>
        </p:txBody>
      </p:sp>
      <p:sp>
        <p:nvSpPr>
          <p:cNvPr id="2" name="Rectangle 1"/>
          <p:cNvSpPr/>
          <p:nvPr/>
        </p:nvSpPr>
        <p:spPr>
          <a:xfrm>
            <a:off x="251520" y="408322"/>
            <a:ext cx="7713971"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1" u="none" strike="noStrike" kern="0" cap="none" spc="0" normalizeH="0" baseline="0" noProof="0" dirty="0" smtClean="0">
                <a:ln>
                  <a:noFill/>
                </a:ln>
                <a:solidFill>
                  <a:srgbClr val="000000"/>
                </a:solidFill>
                <a:effectLst/>
                <a:uLnTx/>
                <a:uFillTx/>
                <a:latin typeface="Times New Roman" pitchFamily="18" charset="0"/>
              </a:rPr>
              <a:t>2.4.4 Example: Changing Plaintext to State</a:t>
            </a:r>
            <a:endParaRPr kumimoji="0" lang="en-GB" sz="3200" b="0" i="1" u="none" strike="noStrike" kern="0" cap="none" spc="0" normalizeH="0" baseline="0" noProof="0" dirty="0" smtClean="0">
              <a:ln>
                <a:noFill/>
              </a:ln>
              <a:solidFill>
                <a:sysClr val="windowText" lastClr="000000"/>
              </a:solidFill>
              <a:effectLst/>
              <a:uLnTx/>
              <a:uFillTx/>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45" y="1556792"/>
            <a:ext cx="8308975"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981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6D64CAD-5ADB-41EC-82AB-E6C1B5ABF8C6}" type="slidenum">
              <a:rPr lang="en-US"/>
              <a:pPr>
                <a:defRPr/>
              </a:pPr>
              <a:t>9</a:t>
            </a:fld>
            <a:endParaRPr lang="en-US"/>
          </a:p>
        </p:txBody>
      </p:sp>
      <p:sp>
        <p:nvSpPr>
          <p:cNvPr id="2" name="Rectangle 1"/>
          <p:cNvSpPr/>
          <p:nvPr/>
        </p:nvSpPr>
        <p:spPr>
          <a:xfrm>
            <a:off x="683568" y="404664"/>
            <a:ext cx="8208912"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smtClean="0">
                <a:ln>
                  <a:noFill/>
                </a:ln>
                <a:solidFill>
                  <a:srgbClr val="000000"/>
                </a:solidFill>
                <a:effectLst/>
                <a:uLnTx/>
                <a:uFillTx/>
                <a:latin typeface="Times New Roman" pitchFamily="18" charset="0"/>
              </a:rPr>
              <a:t>2.4.5 Structure of each round at the encryption site</a:t>
            </a:r>
            <a:endParaRPr kumimoji="0" lang="en-GB" sz="2800" b="0" i="0" u="none" strike="noStrike" kern="0" cap="none" spc="0" normalizeH="0" baseline="0" noProof="0" dirty="0" smtClean="0">
              <a:ln>
                <a:noFill/>
              </a:ln>
              <a:solidFill>
                <a:sysClr val="windowText" lastClr="000000"/>
              </a:solidFill>
              <a:effectLst/>
              <a:uLnTx/>
              <a:uFillTx/>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4" y="962024"/>
            <a:ext cx="5783535" cy="563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672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6039</TotalTime>
  <Words>777</Words>
  <Application>Microsoft Office PowerPoint</Application>
  <PresentationFormat>On-screen Show (4:3)</PresentationFormat>
  <Paragraphs>109</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Diyala University                                                                                   College of Engineering                                                                               Fourth Year 2012/2013 Computer &amp; Software  Engineering Department  </vt:lpstr>
      <vt:lpstr>Objectives</vt:lpstr>
      <vt:lpstr>2.4.1 Introduction</vt:lpstr>
      <vt:lpstr>2.4.1 Introduction</vt:lpstr>
      <vt:lpstr>2.4.2  Data Units</vt:lpstr>
      <vt:lpstr>PowerPoint Presentation</vt:lpstr>
      <vt:lpstr>PowerPoint Presentation</vt:lpstr>
      <vt:lpstr>PowerPoint Presentation</vt:lpstr>
      <vt:lpstr>PowerPoint Presentation</vt:lpstr>
      <vt:lpstr>PowerPoint Presentation</vt:lpstr>
      <vt:lpstr>PowerPoint Presentation</vt:lpstr>
      <vt:lpstr>2.4.6.1 AES S-Box Lookup Table</vt:lpstr>
      <vt:lpstr>2.4.6.1 AES Inverse S-Box Lookup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Chapter2/ Part4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Eager</dc:creator>
  <cp:lastModifiedBy>Eager</cp:lastModifiedBy>
  <cp:revision>71</cp:revision>
  <dcterms:created xsi:type="dcterms:W3CDTF">2012-09-22T12:43:17Z</dcterms:created>
  <dcterms:modified xsi:type="dcterms:W3CDTF">2012-11-19T12:44:35Z</dcterms:modified>
</cp:coreProperties>
</file>